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35C14-7878-4B86-B178-DAC3CFDDFAAE}" type="datetimeFigureOut">
              <a:rPr lang="el-GR" smtClean="0"/>
              <a:pPr/>
              <a:t>10/10/2014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1C237-86ED-4979-8716-653FEE15C7C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1C237-86ED-4979-8716-653FEE15C7CA}" type="slidenum">
              <a:rPr lang="el-GR" smtClean="0"/>
              <a:pPr/>
              <a:t>13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7D4-3AAE-4101-93F3-6552279B7B9C}" type="datetimeFigureOut">
              <a:rPr lang="el-GR" smtClean="0"/>
              <a:pPr/>
              <a:t>10/10/2014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0BDE-8313-47B7-8BA3-58B649D8FAE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7D4-3AAE-4101-93F3-6552279B7B9C}" type="datetimeFigureOut">
              <a:rPr lang="el-GR" smtClean="0"/>
              <a:pPr/>
              <a:t>10/10/2014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0BDE-8313-47B7-8BA3-58B649D8FAE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7D4-3AAE-4101-93F3-6552279B7B9C}" type="datetimeFigureOut">
              <a:rPr lang="el-GR" smtClean="0"/>
              <a:pPr/>
              <a:t>10/10/2014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0BDE-8313-47B7-8BA3-58B649D8FAE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7D4-3AAE-4101-93F3-6552279B7B9C}" type="datetimeFigureOut">
              <a:rPr lang="el-GR" smtClean="0"/>
              <a:pPr/>
              <a:t>10/10/2014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0BDE-8313-47B7-8BA3-58B649D8FAE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7D4-3AAE-4101-93F3-6552279B7B9C}" type="datetimeFigureOut">
              <a:rPr lang="el-GR" smtClean="0"/>
              <a:pPr/>
              <a:t>10/10/2014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0BDE-8313-47B7-8BA3-58B649D8FAE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7D4-3AAE-4101-93F3-6552279B7B9C}" type="datetimeFigureOut">
              <a:rPr lang="el-GR" smtClean="0"/>
              <a:pPr/>
              <a:t>10/10/2014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0BDE-8313-47B7-8BA3-58B649D8FAE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7D4-3AAE-4101-93F3-6552279B7B9C}" type="datetimeFigureOut">
              <a:rPr lang="el-GR" smtClean="0"/>
              <a:pPr/>
              <a:t>10/10/2014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0BDE-8313-47B7-8BA3-58B649D8FAE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7D4-3AAE-4101-93F3-6552279B7B9C}" type="datetimeFigureOut">
              <a:rPr lang="el-GR" smtClean="0"/>
              <a:pPr/>
              <a:t>10/10/2014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0BDE-8313-47B7-8BA3-58B649D8FAE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7D4-3AAE-4101-93F3-6552279B7B9C}" type="datetimeFigureOut">
              <a:rPr lang="el-GR" smtClean="0"/>
              <a:pPr/>
              <a:t>10/10/2014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0BDE-8313-47B7-8BA3-58B649D8FAE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7D4-3AAE-4101-93F3-6552279B7B9C}" type="datetimeFigureOut">
              <a:rPr lang="el-GR" smtClean="0"/>
              <a:pPr/>
              <a:t>10/10/2014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0BDE-8313-47B7-8BA3-58B649D8FAE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A7D4-3AAE-4101-93F3-6552279B7B9C}" type="datetimeFigureOut">
              <a:rPr lang="el-GR" smtClean="0"/>
              <a:pPr/>
              <a:t>10/10/2014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ED0BDE-8313-47B7-8BA3-58B649D8FAE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7A7D4-3AAE-4101-93F3-6552279B7B9C}" type="datetimeFigureOut">
              <a:rPr lang="el-GR" smtClean="0"/>
              <a:pPr/>
              <a:t>10/10/2014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D0BDE-8313-47B7-8BA3-58B649D8FAE8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gmZvf8ip7g&amp;hd=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youtube.com/watch?v=fM00n7TEjtI&amp;hd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8964488" cy="1368152"/>
          </a:xfrm>
        </p:spPr>
        <p:txBody>
          <a:bodyPr/>
          <a:lstStyle/>
          <a:p>
            <a:r>
              <a:rPr lang="el-GR" b="1" i="1" dirty="0" smtClean="0">
                <a:solidFill>
                  <a:schemeClr val="tx1"/>
                </a:solidFill>
              </a:rPr>
              <a:t>Η παραδοσιακή διαδικασία παραγωγής ψωμιού από τη σπορά μέχρι το αχνιστό καρβέλι.</a:t>
            </a:r>
            <a:endParaRPr lang="el-GR" b="1" i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dimitris\Desktop\177867~Still-Life-with-White-Bread-Bread-Rolls-Bread-Sticks-Pos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9570"/>
            <a:ext cx="4032448" cy="5249790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5292080" y="3861048"/>
            <a:ext cx="36724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000" b="1" baseline="30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Γυμνάσιο Ιωαννίνων</a:t>
            </a:r>
          </a:p>
          <a:p>
            <a:r>
              <a:rPr lang="el-GR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Τμήμα Α1</a:t>
            </a:r>
            <a:endParaRPr lang="en-US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Π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Γ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l-GR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l-GR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Α</a:t>
            </a:r>
            <a:r>
              <a:rPr lang="en-US" sz="2000" b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Υπεύθυνη καθηγήτρια κ. Μπίσα  Ευγενία </a:t>
            </a:r>
          </a:p>
          <a:p>
            <a:endParaRPr lang="el-GR" sz="20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l-GR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539552" y="-315416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Ζύμωμα</a:t>
            </a:r>
            <a:r>
              <a:rPr lang="el-GR" dirty="0" smtClean="0">
                <a:solidFill>
                  <a:srgbClr val="92D050"/>
                </a:solidFill>
              </a:rPr>
              <a:t> </a:t>
            </a:r>
            <a:endParaRPr lang="el-GR" dirty="0">
              <a:solidFill>
                <a:srgbClr val="92D050"/>
              </a:solidFill>
            </a:endParaRP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892480" cy="2808312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2500" b="1" dirty="0" smtClean="0">
                <a:solidFill>
                  <a:schemeClr val="tx1"/>
                </a:solidFill>
              </a:rPr>
              <a:t>   Είναι το στάδιο που τα υλικά συνδυάζονται σε ομοιόμορφη μάζα.</a:t>
            </a:r>
          </a:p>
          <a:p>
            <a:pPr algn="just"/>
            <a:endParaRPr lang="el-GR" sz="2500" b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2500" b="1" dirty="0" smtClean="0">
                <a:solidFill>
                  <a:schemeClr val="tx1"/>
                </a:solidFill>
              </a:rPr>
              <a:t>   Η ωρίμανση του ζυμαριού γίνεται πιέζοντας με δύναμη το ζυμάρι κατά τη διάρκεια του ζυμώματος και με τα δύο χέρια.</a:t>
            </a:r>
            <a:endParaRPr lang="el-GR" sz="2500" b="1" dirty="0">
              <a:solidFill>
                <a:schemeClr val="tx1"/>
              </a:solidFill>
            </a:endParaRPr>
          </a:p>
        </p:txBody>
      </p:sp>
      <p:pic>
        <p:nvPicPr>
          <p:cNvPr id="23556" name="Picture 4" descr="zymv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3672408" cy="2780928"/>
          </a:xfrm>
          <a:prstGeom prst="rect">
            <a:avLst/>
          </a:prstGeom>
          <a:noFill/>
        </p:spPr>
      </p:pic>
      <p:pic>
        <p:nvPicPr>
          <p:cNvPr id="23560" name="Picture 8" descr="http://www.loulismuseum.gr/images/sitari-psomi/____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933056"/>
            <a:ext cx="4680520" cy="278092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683568" y="-315416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Θερμοκρασία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72008" y="1052736"/>
            <a:ext cx="8964488" cy="2664296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tx1"/>
                </a:solidFill>
              </a:rPr>
              <a:t>   Το ζυμάρι πρέπει να είναι σε θερμοκρασία 20-25 βαθμούς κελσίου.</a:t>
            </a:r>
          </a:p>
          <a:p>
            <a:pPr algn="just">
              <a:buFont typeface="Arial" pitchFamily="34" charset="0"/>
              <a:buChar char="•"/>
            </a:pPr>
            <a:endParaRPr lang="el-GR" b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tx1"/>
                </a:solidFill>
              </a:rPr>
              <a:t>   Συνεχίζει να ωριμάζει σκεπασμένο σε ζεστό μέρος.</a:t>
            </a:r>
          </a:p>
          <a:p>
            <a:pPr algn="just"/>
            <a:endParaRPr lang="el-GR" b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tx1"/>
                </a:solidFill>
              </a:rPr>
              <a:t>   Με τη ζέστη οι ζυμομύκητες αναπτύσσονται κάνοντας το ζυμάρι να φουσκώσει.     </a:t>
            </a:r>
          </a:p>
        </p:txBody>
      </p:sp>
      <p:pic>
        <p:nvPicPr>
          <p:cNvPr id="24578" name="Picture 2" descr="   1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3861048"/>
            <a:ext cx="5256585" cy="2736304"/>
          </a:xfrm>
          <a:prstGeom prst="rect">
            <a:avLst/>
          </a:prstGeom>
          <a:noFill/>
        </p:spPr>
      </p:pic>
      <p:pic>
        <p:nvPicPr>
          <p:cNvPr id="24580" name="Picture 4" descr="http://www.inarcadia.gr/edu/pe/ergasies/ds-perdik02/img/ergperdik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17032"/>
            <a:ext cx="3384376" cy="292494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Φούρνισμα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892480" cy="1440160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2500" b="1" dirty="0" smtClean="0">
                <a:solidFill>
                  <a:schemeClr val="tx1"/>
                </a:solidFill>
              </a:rPr>
              <a:t>   Όταν φούσκωνε το ζυμάρι, το ψήσιμο γινόταν σε καμένο ξυλόφουρνο ή στη γάστρα.                                        </a:t>
            </a:r>
          </a:p>
          <a:p>
            <a:pPr algn="just"/>
            <a:r>
              <a:rPr lang="el-GR" sz="2500" dirty="0" smtClean="0"/>
              <a:t> </a:t>
            </a:r>
          </a:p>
          <a:p>
            <a:pPr algn="just"/>
            <a:endParaRPr lang="el-GR" sz="2500" b="1" dirty="0" smtClean="0"/>
          </a:p>
          <a:p>
            <a:pPr algn="just"/>
            <a:endParaRPr lang="el-GR" sz="2500" dirty="0"/>
          </a:p>
        </p:txBody>
      </p:sp>
      <p:pic>
        <p:nvPicPr>
          <p:cNvPr id="25602" name="Picture 2" descr="5poii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63" y="3256755"/>
            <a:ext cx="2972569" cy="2476501"/>
          </a:xfrm>
          <a:prstGeom prst="rect">
            <a:avLst/>
          </a:prstGeom>
          <a:noFill/>
        </p:spPr>
      </p:pic>
      <p:pic>
        <p:nvPicPr>
          <p:cNvPr id="7" name="6 - Εικόνα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4293096"/>
            <a:ext cx="2438400" cy="2376264"/>
          </a:xfrm>
          <a:prstGeom prst="rect">
            <a:avLst/>
          </a:prstGeom>
        </p:spPr>
      </p:pic>
      <p:pic>
        <p:nvPicPr>
          <p:cNvPr id="8" name="7 - Εικόνα" descr="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9951" y="4077072"/>
            <a:ext cx="2684537" cy="2448272"/>
          </a:xfrm>
          <a:prstGeom prst="rect">
            <a:avLst/>
          </a:prstGeom>
        </p:spPr>
      </p:pic>
      <p:pic>
        <p:nvPicPr>
          <p:cNvPr id="2050" name="Picture 2" descr="http://www.karditsalive.net/images/stories/diaskedasi/papadimitriou/papad_gast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988840"/>
            <a:ext cx="2376264" cy="204077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>
          <a:xfrm>
            <a:off x="1123528" y="2468488"/>
            <a:ext cx="6400800" cy="1176536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chemeClr val="bg2">
                    <a:lumMod val="10000"/>
                  </a:schemeClr>
                </a:solidFill>
              </a:rPr>
              <a:t>Ευχαριστούμε πολύ!!!</a:t>
            </a:r>
            <a:endParaRPr lang="el-GR" sz="40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107504" y="692696"/>
            <a:ext cx="8892480" cy="537321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sz="2800" b="1" dirty="0" smtClean="0">
                <a:solidFill>
                  <a:schemeClr val="tx1"/>
                </a:solidFill>
              </a:rPr>
              <a:t>Το ψωμί :</a:t>
            </a:r>
          </a:p>
          <a:p>
            <a:pPr algn="just">
              <a:buFont typeface="Arial" pitchFamily="34" charset="0"/>
              <a:buChar char="•"/>
            </a:pPr>
            <a:r>
              <a:rPr lang="el-GR" sz="2800" b="1" dirty="0" smtClean="0">
                <a:solidFill>
                  <a:schemeClr val="tx1"/>
                </a:solidFill>
              </a:rPr>
              <a:t>  είναι βασικό είδος, διατροφής, συνυφασμένο με την ίδια τη ζωή</a:t>
            </a:r>
          </a:p>
          <a:p>
            <a:pPr algn="just"/>
            <a:endParaRPr lang="el-GR" sz="2800" b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2800" b="1" dirty="0" smtClean="0">
                <a:solidFill>
                  <a:schemeClr val="tx1"/>
                </a:solidFill>
              </a:rPr>
              <a:t>   είναι βασική τροφή του κάθε Έλληνα , ταυτίστηκε με την επάρκεια αγαθών και η έλλειψη του με την πείνα</a:t>
            </a:r>
          </a:p>
          <a:p>
            <a:pPr algn="just"/>
            <a:endParaRPr lang="el-GR" sz="2800" b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2800" b="1" dirty="0" smtClean="0">
                <a:solidFill>
                  <a:schemeClr val="tx1"/>
                </a:solidFill>
              </a:rPr>
              <a:t>   δεν έλειψε από το ελληνικό παραδοσιακό τραπέζι τις μεγάλες γιορτές και τις μεγάλες στιγμές τους ελληνικού βίου</a:t>
            </a:r>
          </a:p>
          <a:p>
            <a:pPr algn="just"/>
            <a:endParaRPr lang="el-GR" sz="2800" b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2800" b="1" dirty="0" smtClean="0">
                <a:solidFill>
                  <a:schemeClr val="tx1"/>
                </a:solidFill>
              </a:rPr>
              <a:t>   συνδέθηκε με έθιμα, προλήψεις, παρατηρήματα και όρισε την πραγματική και άπιστη φιλία.</a:t>
            </a:r>
            <a:endParaRPr lang="el-GR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-129257"/>
            <a:ext cx="7772400" cy="1470025"/>
          </a:xfrm>
        </p:spPr>
        <p:txBody>
          <a:bodyPr>
            <a:normAutofit/>
          </a:bodyPr>
          <a:lstStyle/>
          <a:p>
            <a:r>
              <a:rPr lang="el-GR" sz="4000" b="1" dirty="0" smtClean="0">
                <a:solidFill>
                  <a:schemeClr val="accent3">
                    <a:lumMod val="50000"/>
                  </a:schemeClr>
                </a:solidFill>
              </a:rPr>
              <a:t>Από το σιτάρι στο ψωμί</a:t>
            </a:r>
            <a:endParaRPr lang="el-GR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5 - Εικόνα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2443" y="1196752"/>
            <a:ext cx="4326021" cy="2376264"/>
          </a:xfrm>
          <a:prstGeom prst="rect">
            <a:avLst/>
          </a:prstGeom>
        </p:spPr>
      </p:pic>
      <p:sp>
        <p:nvSpPr>
          <p:cNvPr id="7" name="6 - TextBox"/>
          <p:cNvSpPr txBox="1"/>
          <p:nvPr/>
        </p:nvSpPr>
        <p:spPr>
          <a:xfrm>
            <a:off x="683568" y="1262365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Στάδια</a:t>
            </a:r>
            <a:r>
              <a:rPr lang="el-GR" sz="2800" dirty="0" smtClean="0"/>
              <a:t> της διαδικασίας:</a:t>
            </a:r>
          </a:p>
          <a:p>
            <a:pPr>
              <a:buFont typeface="Arial" pitchFamily="34" charset="0"/>
              <a:buChar char="•"/>
            </a:pPr>
            <a:r>
              <a:rPr lang="el-GR" sz="2800" dirty="0" smtClean="0"/>
              <a:t>   </a:t>
            </a:r>
            <a:r>
              <a:rPr lang="el-GR" sz="2800" b="1" dirty="0" smtClean="0"/>
              <a:t>Σπορά</a:t>
            </a:r>
          </a:p>
          <a:p>
            <a:pPr>
              <a:buFont typeface="Arial" pitchFamily="34" charset="0"/>
              <a:buChar char="•"/>
            </a:pPr>
            <a:r>
              <a:rPr lang="el-GR" sz="2800" b="1" dirty="0" smtClean="0"/>
              <a:t>   Θερισμός</a:t>
            </a:r>
          </a:p>
          <a:p>
            <a:pPr>
              <a:buFont typeface="Arial" pitchFamily="34" charset="0"/>
              <a:buChar char="•"/>
            </a:pPr>
            <a:r>
              <a:rPr lang="el-GR" sz="2800" b="1" dirty="0" smtClean="0"/>
              <a:t>   Αλώνισμα</a:t>
            </a:r>
          </a:p>
          <a:p>
            <a:pPr>
              <a:buFont typeface="Arial" pitchFamily="34" charset="0"/>
              <a:buChar char="•"/>
            </a:pPr>
            <a:r>
              <a:rPr lang="el-GR" sz="2800" b="1" dirty="0" smtClean="0"/>
              <a:t>   Λίχνισμα</a:t>
            </a:r>
          </a:p>
          <a:p>
            <a:pPr>
              <a:buFont typeface="Arial" pitchFamily="34" charset="0"/>
              <a:buChar char="•"/>
            </a:pPr>
            <a:r>
              <a:rPr lang="el-GR" sz="2800" b="1" dirty="0" smtClean="0"/>
              <a:t>   Άλεσμα</a:t>
            </a:r>
          </a:p>
          <a:p>
            <a:pPr>
              <a:buFont typeface="Arial" pitchFamily="34" charset="0"/>
              <a:buChar char="•"/>
            </a:pPr>
            <a:r>
              <a:rPr lang="el-GR" sz="2800" b="1" dirty="0" smtClean="0"/>
              <a:t>   Προζύμι</a:t>
            </a:r>
          </a:p>
          <a:p>
            <a:pPr>
              <a:buFont typeface="Arial" pitchFamily="34" charset="0"/>
              <a:buChar char="•"/>
            </a:pPr>
            <a:r>
              <a:rPr lang="el-GR" sz="2800" b="1" dirty="0" smtClean="0"/>
              <a:t>   Ζύμωμα</a:t>
            </a:r>
          </a:p>
          <a:p>
            <a:pPr>
              <a:buFont typeface="Arial" pitchFamily="34" charset="0"/>
              <a:buChar char="•"/>
            </a:pPr>
            <a:r>
              <a:rPr lang="el-GR" sz="2800" b="1" dirty="0" smtClean="0"/>
              <a:t>   Φούρνισμα</a:t>
            </a:r>
          </a:p>
          <a:p>
            <a:endParaRPr lang="el-GR" sz="2800" dirty="0" smtClean="0"/>
          </a:p>
          <a:p>
            <a:endParaRPr lang="el-GR" sz="2800" dirty="0" smtClean="0"/>
          </a:p>
          <a:p>
            <a:endParaRPr lang="el-GR" sz="2800" dirty="0"/>
          </a:p>
        </p:txBody>
      </p:sp>
      <p:pic>
        <p:nvPicPr>
          <p:cNvPr id="11266" name="Picture 2" descr="https://encrypted-tbn3.gstatic.com/images?q=tbn:ANd9GcQ2zaMaljpruV3uTizYJM6bXoHyoT9Lkj5yU00pm4FMQ3VoJFtF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6804" y="4149080"/>
            <a:ext cx="4381500" cy="2540522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611560" y="-387424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Σπορά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0" y="692696"/>
            <a:ext cx="9144000" cy="2232248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tx1"/>
                </a:solidFill>
              </a:rPr>
              <a:t>   Η σπορά ξεκινούσε τον Σεπτέμβριο και τελείωνε τον Δεκέμβριο.</a:t>
            </a:r>
          </a:p>
          <a:p>
            <a:pPr algn="just"/>
            <a:endParaRPr lang="el-GR" sz="2400" b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tx1"/>
                </a:solidFill>
              </a:rPr>
              <a:t>   Χρησιμοποιούσαν ξύλινο άροτρο. Μόνο το υνί ήτανε σιδερένιο.</a:t>
            </a:r>
          </a:p>
          <a:p>
            <a:pPr algn="just">
              <a:buFont typeface="Arial" pitchFamily="34" charset="0"/>
              <a:buChar char="•"/>
            </a:pPr>
            <a:endParaRPr lang="el-GR" sz="2400" b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tx1"/>
                </a:solidFill>
              </a:rPr>
              <a:t>    Ένα δεύτερο εργαλείο για τη σπορά ήταν ο ζυγός.</a:t>
            </a:r>
          </a:p>
          <a:p>
            <a:pPr algn="just">
              <a:buFont typeface="Arial" pitchFamily="34" charset="0"/>
              <a:buChar char="•"/>
            </a:pPr>
            <a:endParaRPr lang="el-GR" sz="2400" b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2400" b="1" dirty="0" smtClean="0">
                <a:solidFill>
                  <a:schemeClr val="tx1"/>
                </a:solidFill>
              </a:rPr>
              <a:t>   Το όργωμα γινόταν από δύο ζώα. </a:t>
            </a:r>
          </a:p>
          <a:p>
            <a:pPr algn="just"/>
            <a:r>
              <a:rPr lang="el-GR" sz="2400" dirty="0" smtClean="0"/>
              <a:t> </a:t>
            </a:r>
            <a:endParaRPr lang="el-GR" sz="2400" dirty="0"/>
          </a:p>
        </p:txBody>
      </p:sp>
      <p:pic>
        <p:nvPicPr>
          <p:cNvPr id="10242" name="Picture 2" descr="dsc02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5345757" cy="2808312"/>
          </a:xfrm>
          <a:prstGeom prst="rect">
            <a:avLst/>
          </a:prstGeom>
          <a:noFill/>
        </p:spPr>
      </p:pic>
      <p:pic>
        <p:nvPicPr>
          <p:cNvPr id="10244" name="Picture 4" descr="  1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212976"/>
            <a:ext cx="2670051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683568" y="-243408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Θερισμός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3096344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l-GR" sz="2500" b="1" dirty="0" smtClean="0">
                <a:solidFill>
                  <a:schemeClr val="tx1"/>
                </a:solidFill>
              </a:rPr>
              <a:t>   Το θέρος γινότανε τον Ιούνιο (Θεριστής) .</a:t>
            </a:r>
          </a:p>
          <a:p>
            <a:pPr algn="just"/>
            <a:endParaRPr lang="el-GR" sz="2500" b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2500" b="1" dirty="0" smtClean="0">
                <a:solidFill>
                  <a:schemeClr val="tx1"/>
                </a:solidFill>
              </a:rPr>
              <a:t>   Έπρεπε να ξεραθούν τα στάχυα και να ωριμάσει ο καρπός .</a:t>
            </a:r>
          </a:p>
          <a:p>
            <a:pPr algn="just">
              <a:buFont typeface="Arial" pitchFamily="34" charset="0"/>
              <a:buChar char="•"/>
            </a:pPr>
            <a:endParaRPr lang="el-GR" sz="2500" b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2500" b="1" dirty="0" smtClean="0">
                <a:solidFill>
                  <a:schemeClr val="tx1"/>
                </a:solidFill>
              </a:rPr>
              <a:t>   Επιστρατεύονταν όλα τα μέλη της οικογένειας.</a:t>
            </a:r>
          </a:p>
          <a:p>
            <a:pPr algn="just"/>
            <a:endParaRPr lang="el-GR" sz="2500" b="1" dirty="0" smtClean="0">
              <a:solidFill>
                <a:schemeClr val="tx1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l-GR" sz="2500" b="1" dirty="0" smtClean="0">
                <a:solidFill>
                  <a:schemeClr val="tx1"/>
                </a:solidFill>
              </a:rPr>
              <a:t>   Για εργαλεία είχαν τα χέρια τους και ένα γυριστό δρεπάνι.</a:t>
            </a:r>
          </a:p>
        </p:txBody>
      </p:sp>
      <p:pic>
        <p:nvPicPr>
          <p:cNvPr id="2050" name="Picture 2" descr="therism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4104456" cy="2448272"/>
          </a:xfrm>
          <a:prstGeom prst="rect">
            <a:avLst/>
          </a:prstGeom>
          <a:noFill/>
        </p:spPr>
      </p:pic>
      <p:pic>
        <p:nvPicPr>
          <p:cNvPr id="2052" name="Picture 4" descr="therismo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509120"/>
            <a:ext cx="4248472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Αλώνισμα</a:t>
            </a:r>
            <a:r>
              <a:rPr lang="el-GR" b="1" dirty="0" smtClean="0"/>
              <a:t/>
            </a:r>
            <a:br>
              <a:rPr lang="el-GR" b="1" dirty="0" smtClean="0"/>
            </a:br>
            <a:endParaRPr lang="el-GR" dirty="0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324036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l-GR" sz="2500" b="1" dirty="0" smtClean="0">
                <a:solidFill>
                  <a:schemeClr val="tx1"/>
                </a:solidFill>
              </a:rPr>
              <a:t>   Το αλώνισμα γινόταν τον Ιούλιο (Αλωνάρης).</a:t>
            </a:r>
          </a:p>
          <a:p>
            <a:pPr algn="l"/>
            <a:endParaRPr lang="el-GR" sz="25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2500" b="1" dirty="0" smtClean="0">
                <a:solidFill>
                  <a:schemeClr val="tx1"/>
                </a:solidFill>
              </a:rPr>
              <a:t>   Τα αλώνια τα έφτιαχναν στις κορυφές για να φυσάει βοριάς.</a:t>
            </a:r>
          </a:p>
          <a:p>
            <a:pPr algn="l">
              <a:buFont typeface="Arial" pitchFamily="34" charset="0"/>
              <a:buChar char="•"/>
            </a:pPr>
            <a:endParaRPr lang="el-GR" sz="25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2500" b="1" dirty="0" smtClean="0">
                <a:solidFill>
                  <a:schemeClr val="tx1"/>
                </a:solidFill>
              </a:rPr>
              <a:t>   Δύο ή και περισσότερα ζώα – ζεμένα- ποδοπατούσαν για ώρες τα γεννήματα.</a:t>
            </a:r>
          </a:p>
          <a:p>
            <a:endParaRPr lang="el-GR" sz="2500" dirty="0"/>
          </a:p>
        </p:txBody>
      </p:sp>
      <p:pic>
        <p:nvPicPr>
          <p:cNvPr id="19458" name="Picture 2" descr="alwnis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93096"/>
            <a:ext cx="3672408" cy="2357238"/>
          </a:xfrm>
          <a:prstGeom prst="rect">
            <a:avLst/>
          </a:prstGeom>
          <a:noFill/>
        </p:spPr>
      </p:pic>
      <p:pic>
        <p:nvPicPr>
          <p:cNvPr id="8194" name="Picture 2" descr="frasei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573016"/>
            <a:ext cx="4896544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683568" y="-243408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Λίχνισμα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3168352"/>
          </a:xfrm>
        </p:spPr>
        <p:txBody>
          <a:bodyPr>
            <a:normAutofit fontScale="77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tx1"/>
                </a:solidFill>
              </a:rPr>
              <a:t>   Το αλωνικό το πετούσαν ψηλά να παίρνει ο αέρας το ελαφρύ άχυρο.</a:t>
            </a:r>
          </a:p>
          <a:p>
            <a:pPr algn="l"/>
            <a:endParaRPr lang="el-GR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tx1"/>
                </a:solidFill>
              </a:rPr>
              <a:t>  Ο καρπός έπεφτε στα πόδια των λιχνιστάδων.</a:t>
            </a:r>
          </a:p>
          <a:p>
            <a:pPr algn="l">
              <a:buFont typeface="Arial" pitchFamily="34" charset="0"/>
              <a:buChar char="•"/>
            </a:pPr>
            <a:endParaRPr lang="el-GR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tx1"/>
                </a:solidFill>
              </a:rPr>
              <a:t>  Κοσκίνιζαν τον καρπό με το δριμόνι (κόσκινο)</a:t>
            </a:r>
          </a:p>
          <a:p>
            <a:pPr algn="l"/>
            <a:r>
              <a:rPr lang="el-GR" b="1" dirty="0" smtClean="0">
                <a:solidFill>
                  <a:schemeClr val="tx1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el-GR" b="1" dirty="0" smtClean="0">
                <a:solidFill>
                  <a:schemeClr val="tx1"/>
                </a:solidFill>
              </a:rPr>
              <a:t>  Τέλος ήταν το σάκιασμα του καρπού.</a:t>
            </a:r>
          </a:p>
          <a:p>
            <a:endParaRPr lang="el-GR" dirty="0"/>
          </a:p>
        </p:txBody>
      </p:sp>
      <p:pic>
        <p:nvPicPr>
          <p:cNvPr id="20482" name="Picture 2" descr="alwnisma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293096"/>
            <a:ext cx="3384376" cy="2448272"/>
          </a:xfrm>
          <a:prstGeom prst="rect">
            <a:avLst/>
          </a:prstGeom>
          <a:noFill/>
        </p:spPr>
      </p:pic>
      <p:pic>
        <p:nvPicPr>
          <p:cNvPr id="7170" name="Picture 2" descr="http://www.drimoni.gr/images/drimoni/drimoni-bi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9" y="4510211"/>
            <a:ext cx="2520280" cy="2015133"/>
          </a:xfrm>
          <a:prstGeom prst="rect">
            <a:avLst/>
          </a:prstGeom>
          <a:noFill/>
        </p:spPr>
      </p:pic>
      <p:sp>
        <p:nvSpPr>
          <p:cNvPr id="7172" name="AutoShape 4" descr="data:image/jpeg;base64,/9j/4AAQSkZJRgABAQAAAQABAAD/2wCEAAkGBxMTEhQTEhIVFRUXGBcaGBcYGR0eHxsdGB0YGBcYHBgbHSggGRwlGxYaITIiJSksLi4uHR8zODMsNygtLisBCgoKDg0OGhAQGS8cHx8sLCwsLCwsLCwsLCwsLCwsLCwsLCwsLCwsLCwsLDcsLCwsLDcrLCw3LDcsNywsKysrK//AABEIAHgAtAMBIgACEQEDEQH/xAAcAAABBQEBAQAAAAAAAAAAAAAGAAIDBAUHAQj/xABEEAABAwIDBAYHBAcHBQAAAAABAgMRACEEEjEFBkFREyJhcYGRFDKSobHB0QdT4fAVQkRSVHLxFiMkM2KisjRDgoOT/8QAGAEBAQEBAQAAAAAAAAAAAAAAAQIAAwT/xAAfEQEBAAMBAAIDAQAAAAAAAAAAAQIREiFBUQMTMWH/2gAMAwEAAhEDEQA/AI0faEfvnraX/Gnp+0NX3j/v+tcvW4BIvPd+NPZeA41e3HVdRTv+T/3XvP8AGpG/tAm3TO+f41zNvEk27anLoiCAadwej/bO+6+gX0T7oXAg3tccaGf7YY/+Me9qsF5xOW3ZTAvtp8a7EI3wx/HFve1SG92O/i3vaocDvbUqHDxvT4PRAd68d/Fve2aY/vbjgJ9Kf9o1hhyD301xy1atuttvevHKAV6U/wC2dak/tRjR+1v/AP0ND2GcgCePb21N0vKg7raO9WN/i3vbNNO82NP7W/4LNZIXHGvAs0+Bpuby44ftb/tqqTB7yYsrhWKfPEjpFXie2snNVrZbYz+d/jW0zp+xtruOspUXFk6E5jeONXfTHPvF+0frWLu2B6OmOavjWnUskOMc+8X7R+tMVjXfvF+0frTDTTS3r04137xftH61GcY79657R+teKphFUPRxuc8pWHlSiTnVcmeVKmbmD/Dn+dXyr2uVdJfHzqjBKUMpKc0gzOgi4P54VXcQ1JRN/dbtOs0c4Lc5okqDjkXCZKSCNJnL+bVW2luCknpEOqzC8QINT0q4g/AbMU7IRAjtrTa3ecHK/NXyivWklhRzE5yCTlB4Tp5V4H3VqSsK/Vtr1ZOh4aVNtMxiDamxS0jOSNQIB59kVl5hyrZxxcMIV1pSSmAT1hoIk1bZ2GkoBUggxJIn4VUz1PWywDkidKcCKLsHulnlSUuKHd7r1SVu6AT1TY3vHyp/ZE8VhNAH+pqZLKeR8zWyrd+/VMadtvdep0bAIiVju0p7g4ofOGRwzef1FL0ZPNfmPpRF+hoGonxpHd8m6VCt3ieaHehHM8OX0pejg6G3hWxjNlhoBTqikGxIHHupzWxs923ErT5HxFbuDisb0cC5VI5R+NaWCNp5A6DtTUuI2ORa500j4zVxnZzqEx0Lis4gQBP57dKe4OatbN3j6Fsp6POE5bJkHMdRxmtXZe8nSJUVtFuIgHjPKQKE8W6trNLPRuKVBzX00Va0/Wo8RiHCiUJJIF+qR4g0bPI6f26yj1yU6C41nkePhVpWMbGq0jvIFc5ewy3UgKSZJBMTB4ASTarnoq8mSTlAhIMdW0RIp6kGh8nraQe6mqoAaw+ITlymAnhKhmJ53tW9gNouJBDiQe6fmTT16LPHVtzf+nP86vlXlQbhYnPhc0R1128qVTVT+OPMbFxiQIxmmmsd2tqyn/0mwsFSnFIkSts5gAdZSBPuo3BtavUk15v2V6eICmUYheIUFkONmVZrDhEd/ZWthsBOiTHfyojaSJmBJ1MX86tJTOla57Ew0HG9nkGwM1aTgXNPjW220rhQzvnttLKQiSFKEkCZj5Vsfa1mmS/vS+w8pDRHVVlvfyE286LGWCvK47GdaQpQSCBJi+tCO7SMEt0DIoLI4qlJOuYTobUeNQbC576rKiRF6Cixi/jF/GKapzDhfRKdSlZAOUp05dYWE1O46EAqXCUgEkmNBc+6gl3aeFxGKQ426ACUgoV1SSLCJGhtWxm2t0OnMCkWKdOz6VC3gsyZjLqIKQD8atu41JUqFAwYIF4MXBHDSo0Ynuo0Qxvdsx1SEpbQpw5pMJ0AHHnWhufgYbIxDRGmUZSD2gnjW50gN6dm7ad+DTM3hYbQy6tKbgW9b5Xrmx2pibDpHBGn9Zk11qSeNMKOwHwrRqD9hbWRiCG3GznOrh7NSYsK23MA0lUBYiJnMNeA099aLjIIsAD3R76zn8Db1Se6ttOmMxtBokjrAgxIEgEcyLVO4QLZgrtH5saFsRhsS2VS24kFRPVkpv2ptRpu26gsFSiAQbjLcdvbTfGVEtkjqoPaYqsZBPVM+NFrTeYSMp8apqxiA50cdflB79aOqbjBj9mp/wAH/wCxfypVe3KH+H0jrq+VKusyRy5wBT0+VOaw6iJkE8gam9FUOXnXl1Xo3EaRUqVEVM3h+dqsBhPE+6tqtuGNK51zL7UWiMUhXBTQA/8AFSp/5CuqpZTzJ7hXMPtXeHpDTYmUtyZ/1m0ez8Kv8cvSc7NBnYGN6N5tR0SoT3HWuzM4YEBSFCCJHIg91cSZwhISUmZUAbaTxga11Xch9XRFh0wtuMt7KQrRQ5jWr/JE43anv80r0fIkiV2JOkC5E8JsL1zpjY75IytlcmBlIVfwNvGux764kNYDEQBJbKJN/X6vgb1zv7PdsIacU24JC7pPIgGfMVsL5dNlJv1rbLdxjDjKsSwpKTDanpBkGyM+Um4MCeRroCdmrFyoEd9YR22wuyTa0qIgWIIEcSSLUSpXapzyvyrHFH6GTxTTVYNX7oPjU5VXvTHnXOZr5Q+jrH6opKaUKepc8TWbt19bbDjjZTmSkkZtKek8rt6atE8KAN3N4H0vpbeWp1LltJKVagiBpR7mNVbYNSolJKfVFu78aiStOpT39WrYNSNqPZ4xWlFx0zk5cwVOnO48qQeKbhfiUz4TrVHaO2W1ShGVOozhQBtyEfGsBOKcFky4QSIKxEcCDp4GrRXadz3yrDyY9dWnhSrP+zV1xWDlxGRXSLsCDa0aUq6aG4EcIkcZ7h+NXULTMAE9/wCFNbKALJJ76kTiQNEgeFefqO3Oziyf3Z/PfU6WOZAFVxiTVPE7dw7aw246ErPA/PlW6+m5+3m094W2HQyCnMACSrtvblXLN+8WHsT0gW2rMAOoSYjQGdNTpW3vJsw4vGLWlaQgZUaySUi8Dh41Vx32euASy4Ff6ViP9wJHurpj91FDexMcGnEKN8q0q8iJrexu0mgsKaIQkEjpAVEmTMBJ9YCeUUP43ZLzBh5BR2m6fMTVJIg8DV2SiXTpOMxbWKwpZGKDqbEEkJcBGgUlQgiueEKadsRmQrXtFTYNEza8K+Bitrae6a2HcOlSw50sWAgi4kXJnWplmPje10LYOyUFpl11EuQFxwBN9PHjRFm5gVEiAABwAHlavYry27rvDwscqaSOVeQa9igh/ebbamIypGkkm/uoZe3o9IQplyClWuWxsQRY60Ub4NNFg5zCpASQJMnhA1Fc8Y3fxCgpzKlCU8VWnsEcfKvR+OSzenLK++N7Ze7eJCw4kpKTCkLzDS9o4a10dhIKRJhUXrE3ZZU3h0JXrrEzANwK1Aupufp14keQ2FDMlMnS2tIrbFuoDMcNaapYIg3FVmNntJOYIBPMyT5k1UzibjWRi91lKUrK6AFEmCnSTJgTpep9i7ptsKKiS4o87AdwogViYvAtXi34Ga5tMCriLBPuslIZISIhZt2wDSqDcrEBzDleWJcVM+FKrDn7eKSLZvKvTjm+0nuoSwO2kkagAcP661Xwm8DZdUhcoBJGadeGvAVw4de1jbW1MQp2YJZ0TkIuTz4moXscWWVLWghS05bwCqbC8zIqy4vDQpLKEhaT6yhMHszXnxrI2lshT8lJK1pAgk8P3QBYVUgtNaQ0G7qlSJVlQSAQqCbTePrWvgt5kAAJJjkTpWbszcl9d3VpbHYcyvoKIcJuVhkxmK1nmVR8BTdCLDePQ4kpWApJF0m4NDm2tz0kdJhbcS2T/wAT8qLmtkYZGjf+5X1qvjHQj/LRfkJ+tG/pgDsnCqSokiCm8EVu7M2up7FNu4pXVRMADQ8AAL60k4d9xyVNFCCItEX4m/bRTsbdxhshfrqjRRBAPcK2dnycZfgQNLSpIUDYiR21KaYDGgrxSya8rscD41Bi8YEahRnQJE04KNZm23XENrcSkLCR6kwVHstr2V0wm76nK6gfeZLayoqhSrgKOdQB5gWHvpOlL4S2pxxKgR1jCRY36oPLnV7ZG0C9h3HvRyhSFEBtPrKtfWL3qippLih0bBCxP+aFJGoiQBBjvr248fx5cu/6LMOsBISDIAA5++pHQYMGDwPLtrNwbTiQJyEnUJkd5k6+VacjnXkzxky8ejG2z0NemYxoqCgHrjKU5RbjqRFWdj4vElUuCEXlJMqk8cwt4VNtzZKcQmMxQseqofA8xQzgtk41pRCklQ5gkg930qpqxN3B8lyfxq22wANb0DMNYnpUiFpEieVG6lkirxx0m3Yj3NA6Fcfer87TSpblYbJhyM2b+8WZPbFKuukbfKxc60g3Jvb4RTnIi9z+eFdK2xuqhxopabQ0rUEJAnkCdYoVa3UxckFKUQCJJt3W5zRKWVhsYEpOdSyo/u8I0kkj3VuYDeApRCUmwM9nb5VVxG6biG1LW4mEgkhIJNqyUPiAkDgqTOsiB4UX0jbY+2VLN5M+Q8eFa7u0ABObvrmmHcUPVMVJiMWs/wB2lSlE6i5J52FTydjT9NhRME5U8eZ5Cq/6dSlckkiI8e2hRGPsBmi0WqBaJuFU6gGbu8S3LJVlNrH1T2TUuBxy0r5T1hB9oeenYaC2sWpFkmx4fnSrqNq9UJMpNzmFx4pPdzosZ1LCbVChJ9Xh9OVQv7YANkqKQNQM1+UA0ObMYS62ErzCAlUhUSVc4rZ2bhuiRCbyq+YyY5dnCuVk26S3SLBb2tqIzJUkCZJQr3ESPOtLHbWaTlWVyn9UAGZPGOdRBkFKlZdOEfnjWetTYiUgkacb1vDur2E2o29GTMgZio5kxmOgIIm1WMVthts5Vm/cfjwrAxONOZIAjhb40+DMrEcYUI+Otq2oN0TZwQDIAPGachbQTJXPu8KG1Ogxci+vDsINSYlKEJCuk78pmdKZI1tELu0m0RCSrtsY99RnaaeKpnl4WrCbxqYEwJOndFOedBHq2Fvz8aqZJ1WydtNiQBJ7frWdjdouLAAMA8jFZ+HUDm0AFx2+f5vUTu0MukQPfTtOnVPs5SfQ73PSL+VKvPs3dzYMHmtfypV0SAGcU4sxmSL6U54lPrc+068KVKucXf6nQ2NY04Vn/oPDrWpSmASr493CvaVbYSM7s4IXOGTroZrWwRZZENMBH8qQPfXlKjZZm3922MWCrL0bn7wGveONc/xm5uKQTlRmHNP0pUquUWPcNuriCDmypPCTUZ3cxSlkdHERckaaSPpSpVz7rpzBhsfC9A2lvOVmZJiBrpHdWsHuV9eHjp4UqVQfhArGkiCIHM1Ufx4ShSg2Vkfqpi3MifOlSpB+IwmYA3Tpx8assvkjKtwrSCSBrHKvKVP+BYXCZJSMvM/Ss/EY9CdNOXKOGleUqQjQ+VIsBJnw53i+lRh8jU63P1rylQTH3QTBIvMeenuqr3c+PZcUqVXE1177MSDghH3i/lSpUq6J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174" name="AutoShape 6" descr="data:image/jpeg;base64,/9j/4AAQSkZJRgABAQAAAQABAAD/2wCEAAkGBxMTEhQTEhIVFRUXGBcaGBcYGR0eHxsdGB0YGBcYHBgbHSggGRwlGxYaITIiJSksLi4uHR8zODMsNygtLisBCgoKDg0OGhAQGS8cHx8sLCwsLCwsLCwsLCwsLCwsLCwsLCwsLCwsLCwsLDcsLCwsLDcrLCw3LDcsNywsKysrK//AABEIAHgAtAMBIgACEQEDEQH/xAAcAAABBQEBAQAAAAAAAAAAAAAGAAIDBAUHAQj/xABEEAABAwIDBAYHBAcHBQAAAAABAgMRACEEEjEFBkFREyJhcYGRFDKSobHB0QdT4fAVQkRSVHLxFiMkM2KisjRDgoOT/8QAGAEBAQEBAQAAAAAAAAAAAAAAAQIAAwT/xAAfEQEBAAMBAAIDAQAAAAAAAAAAAQIREiFBUQMTMWH/2gAMAwEAAhEDEQA/AI0faEfvnraX/Gnp+0NX3j/v+tcvW4BIvPd+NPZeA41e3HVdRTv+T/3XvP8AGpG/tAm3TO+f41zNvEk27anLoiCAadwej/bO+6+gX0T7oXAg3tccaGf7YY/+Me9qsF5xOW3ZTAvtp8a7EI3wx/HFve1SG92O/i3vaocDvbUqHDxvT4PRAd68d/Fve2aY/vbjgJ9Kf9o1hhyD301xy1atuttvevHKAV6U/wC2dak/tRjR+1v/AP0ND2GcgCePb21N0vKg7raO9WN/i3vbNNO82NP7W/4LNZIXHGvAs0+Bpuby44ftb/tqqTB7yYsrhWKfPEjpFXie2snNVrZbYz+d/jW0zp+xtruOspUXFk6E5jeONXfTHPvF+0frWLu2B6OmOavjWnUskOMc+8X7R+tMVjXfvF+0frTDTTS3r04137xftH61GcY79657R+teKphFUPRxuc8pWHlSiTnVcmeVKmbmD/Dn+dXyr2uVdJfHzqjBKUMpKc0gzOgi4P54VXcQ1JRN/dbtOs0c4Lc5okqDjkXCZKSCNJnL+bVW2luCknpEOqzC8QINT0q4g/AbMU7IRAjtrTa3ecHK/NXyivWklhRzE5yCTlB4Tp5V4H3VqSsK/Vtr1ZOh4aVNtMxiDamxS0jOSNQIB59kVl5hyrZxxcMIV1pSSmAT1hoIk1bZ2GkoBUggxJIn4VUz1PWywDkidKcCKLsHulnlSUuKHd7r1SVu6AT1TY3vHyp/ZE8VhNAH+pqZLKeR8zWyrd+/VMadtvdep0bAIiVju0p7g4ofOGRwzef1FL0ZPNfmPpRF+hoGonxpHd8m6VCt3ieaHehHM8OX0pejg6G3hWxjNlhoBTqikGxIHHupzWxs923ErT5HxFbuDisb0cC5VI5R+NaWCNp5A6DtTUuI2ORa500j4zVxnZzqEx0Lis4gQBP57dKe4OatbN3j6Fsp6POE5bJkHMdRxmtXZe8nSJUVtFuIgHjPKQKE8W6trNLPRuKVBzX00Va0/Wo8RiHCiUJJIF+qR4g0bPI6f26yj1yU6C41nkePhVpWMbGq0jvIFc5ewy3UgKSZJBMTB4ASTarnoq8mSTlAhIMdW0RIp6kGh8nraQe6mqoAaw+ITlymAnhKhmJ53tW9gNouJBDiQe6fmTT16LPHVtzf+nP86vlXlQbhYnPhc0R1128qVTVT+OPMbFxiQIxmmmsd2tqyn/0mwsFSnFIkSts5gAdZSBPuo3BtavUk15v2V6eICmUYheIUFkONmVZrDhEd/ZWthsBOiTHfyojaSJmBJ1MX86tJTOla57Ew0HG9nkGwM1aTgXNPjW220rhQzvnttLKQiSFKEkCZj5Vsfa1mmS/vS+w8pDRHVVlvfyE286LGWCvK47GdaQpQSCBJi+tCO7SMEt0DIoLI4qlJOuYTobUeNQbC576rKiRF6Cixi/jF/GKapzDhfRKdSlZAOUp05dYWE1O46EAqXCUgEkmNBc+6gl3aeFxGKQ426ACUgoV1SSLCJGhtWxm2t0OnMCkWKdOz6VC3gsyZjLqIKQD8atu41JUqFAwYIF4MXBHDSo0Ynuo0Qxvdsx1SEpbQpw5pMJ0AHHnWhufgYbIxDRGmUZSD2gnjW50gN6dm7ad+DTM3hYbQy6tKbgW9b5Xrmx2pibDpHBGn9Zk11qSeNMKOwHwrRqD9hbWRiCG3GznOrh7NSYsK23MA0lUBYiJnMNeA099aLjIIsAD3R76zn8Db1Se6ttOmMxtBokjrAgxIEgEcyLVO4QLZgrtH5saFsRhsS2VS24kFRPVkpv2ptRpu26gsFSiAQbjLcdvbTfGVEtkjqoPaYqsZBPVM+NFrTeYSMp8apqxiA50cdflB79aOqbjBj9mp/wAH/wCxfypVe3KH+H0jrq+VKusyRy5wBT0+VOaw6iJkE8gam9FUOXnXl1Xo3EaRUqVEVM3h+dqsBhPE+6tqtuGNK51zL7UWiMUhXBTQA/8AFSp/5CuqpZTzJ7hXMPtXeHpDTYmUtyZ/1m0ez8Kv8cvSc7NBnYGN6N5tR0SoT3HWuzM4YEBSFCCJHIg91cSZwhISUmZUAbaTxga11Xch9XRFh0wtuMt7KQrRQ5jWr/JE43anv80r0fIkiV2JOkC5E8JsL1zpjY75IytlcmBlIVfwNvGux764kNYDEQBJbKJN/X6vgb1zv7PdsIacU24JC7pPIgGfMVsL5dNlJv1rbLdxjDjKsSwpKTDanpBkGyM+Um4MCeRroCdmrFyoEd9YR22wuyTa0qIgWIIEcSSLUSpXapzyvyrHFH6GTxTTVYNX7oPjU5VXvTHnXOZr5Q+jrH6opKaUKepc8TWbt19bbDjjZTmSkkZtKek8rt6atE8KAN3N4H0vpbeWp1LltJKVagiBpR7mNVbYNSolJKfVFu78aiStOpT39WrYNSNqPZ4xWlFx0zk5cwVOnO48qQeKbhfiUz4TrVHaO2W1ShGVOozhQBtyEfGsBOKcFky4QSIKxEcCDp4GrRXadz3yrDyY9dWnhSrP+zV1xWDlxGRXSLsCDa0aUq6aG4EcIkcZ7h+NXULTMAE9/wCFNbKALJJ76kTiQNEgeFefqO3Oziyf3Z/PfU6WOZAFVxiTVPE7dw7aw246ErPA/PlW6+m5+3m094W2HQyCnMACSrtvblXLN+8WHsT0gW2rMAOoSYjQGdNTpW3vJsw4vGLWlaQgZUaySUi8Dh41Vx32euASy4Ff6ViP9wJHurpj91FDexMcGnEKN8q0q8iJrexu0mgsKaIQkEjpAVEmTMBJ9YCeUUP43ZLzBh5BR2m6fMTVJIg8DV2SiXTpOMxbWKwpZGKDqbEEkJcBGgUlQgiueEKadsRmQrXtFTYNEza8K+Bitrae6a2HcOlSw50sWAgi4kXJnWplmPje10LYOyUFpl11EuQFxwBN9PHjRFm5gVEiAABwAHlavYry27rvDwscqaSOVeQa9igh/ebbamIypGkkm/uoZe3o9IQplyClWuWxsQRY60Ub4NNFg5zCpASQJMnhA1Fc8Y3fxCgpzKlCU8VWnsEcfKvR+OSzenLK++N7Ze7eJCw4kpKTCkLzDS9o4a10dhIKRJhUXrE3ZZU3h0JXrrEzANwK1Aupufp14keQ2FDMlMnS2tIrbFuoDMcNaapYIg3FVmNntJOYIBPMyT5k1UzibjWRi91lKUrK6AFEmCnSTJgTpep9i7ptsKKiS4o87AdwogViYvAtXi34Ga5tMCriLBPuslIZISIhZt2wDSqDcrEBzDleWJcVM+FKrDn7eKSLZvKvTjm+0nuoSwO2kkagAcP661Xwm8DZdUhcoBJGadeGvAVw4de1jbW1MQp2YJZ0TkIuTz4moXscWWVLWghS05bwCqbC8zIqy4vDQpLKEhaT6yhMHszXnxrI2lshT8lJK1pAgk8P3QBYVUgtNaQ0G7qlSJVlQSAQqCbTePrWvgt5kAAJJjkTpWbszcl9d3VpbHYcyvoKIcJuVhkxmK1nmVR8BTdCLDePQ4kpWApJF0m4NDm2tz0kdJhbcS2T/wAT8qLmtkYZGjf+5X1qvjHQj/LRfkJ+tG/pgDsnCqSokiCm8EVu7M2up7FNu4pXVRMADQ8AAL60k4d9xyVNFCCItEX4m/bRTsbdxhshfrqjRRBAPcK2dnycZfgQNLSpIUDYiR21KaYDGgrxSya8rscD41Bi8YEahRnQJE04KNZm23XENrcSkLCR6kwVHstr2V0wm76nK6gfeZLayoqhSrgKOdQB5gWHvpOlL4S2pxxKgR1jCRY36oPLnV7ZG0C9h3HvRyhSFEBtPrKtfWL3qippLih0bBCxP+aFJGoiQBBjvr248fx5cu/6LMOsBISDIAA5++pHQYMGDwPLtrNwbTiQJyEnUJkd5k6+VacjnXkzxky8ejG2z0NemYxoqCgHrjKU5RbjqRFWdj4vElUuCEXlJMqk8cwt4VNtzZKcQmMxQseqofA8xQzgtk41pRCklQ5gkg930qpqxN3B8lyfxq22wANb0DMNYnpUiFpEieVG6lkirxx0m3Yj3NA6Fcfer87TSpblYbJhyM2b+8WZPbFKuukbfKxc60g3Jvb4RTnIi9z+eFdK2xuqhxopabQ0rUEJAnkCdYoVa3UxckFKUQCJJt3W5zRKWVhsYEpOdSyo/u8I0kkj3VuYDeApRCUmwM9nb5VVxG6biG1LW4mEgkhIJNqyUPiAkDgqTOsiB4UX0jbY+2VLN5M+Q8eFa7u0ABObvrmmHcUPVMVJiMWs/wB2lSlE6i5J52FTydjT9NhRME5U8eZ5Cq/6dSlckkiI8e2hRGPsBmi0WqBaJuFU6gGbu8S3LJVlNrH1T2TUuBxy0r5T1hB9oeenYaC2sWpFkmx4fnSrqNq9UJMpNzmFx4pPdzosZ1LCbVChJ9Xh9OVQv7YANkqKQNQM1+UA0ObMYS62ErzCAlUhUSVc4rZ2bhuiRCbyq+YyY5dnCuVk26S3SLBb2tqIzJUkCZJQr3ESPOtLHbWaTlWVyn9UAGZPGOdRBkFKlZdOEfnjWetTYiUgkacb1vDur2E2o29GTMgZio5kxmOgIIm1WMVthts5Vm/cfjwrAxONOZIAjhb40+DMrEcYUI+Otq2oN0TZwQDIAPGachbQTJXPu8KG1Ogxci+vDsINSYlKEJCuk78pmdKZI1tELu0m0RCSrtsY99RnaaeKpnl4WrCbxqYEwJOndFOedBHq2Fvz8aqZJ1WydtNiQBJ7frWdjdouLAAMA8jFZ+HUDm0AFx2+f5vUTu0MukQPfTtOnVPs5SfQ73PSL+VKvPs3dzYMHmtfypV0SAGcU4sxmSL6U54lPrc+068KVKucXf6nQ2NY04Vn/oPDrWpSmASr493CvaVbYSM7s4IXOGTroZrWwRZZENMBH8qQPfXlKjZZm3922MWCrL0bn7wGveONc/xm5uKQTlRmHNP0pUquUWPcNuriCDmypPCTUZ3cxSlkdHERckaaSPpSpVz7rpzBhsfC9A2lvOVmZJiBrpHdWsHuV9eHjp4UqVQfhArGkiCIHM1Ufx4ShSg2Vkfqpi3MifOlSpB+IwmYA3Tpx8assvkjKtwrSCSBrHKvKVP+BYXCZJSMvM/Ss/EY9CdNOXKOGleUqQjQ+VIsBJnw53i+lRh8jU63P1rylQTH3QTBIvMeenuqr3c+PZcUqVXE1177MSDghH3i/lSpUq6J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176" name="Picture 8" descr="http://1.bp.blogspot.com/-9hXzHRuCBlA/T5g3IkioZqI/AAAAAAAAFeo/sIPOzpXg1Y0/s226/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789040"/>
            <a:ext cx="2152650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616024" y="-243408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Άλεσμα</a:t>
            </a:r>
            <a:r>
              <a:rPr lang="el-GR" dirty="0" smtClean="0">
                <a:solidFill>
                  <a:srgbClr val="92D050"/>
                </a:solidFill>
              </a:rPr>
              <a:t> </a:t>
            </a:r>
            <a:endParaRPr lang="el-GR" dirty="0">
              <a:solidFill>
                <a:srgbClr val="92D050"/>
              </a:solidFill>
            </a:endParaRP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964488" cy="1440160"/>
          </a:xfrm>
        </p:spPr>
        <p:txBody>
          <a:bodyPr>
            <a:normAutofit/>
          </a:bodyPr>
          <a:lstStyle/>
          <a:p>
            <a:pPr algn="just"/>
            <a:r>
              <a:rPr lang="el-GR" sz="2500" b="1" dirty="0" smtClean="0">
                <a:solidFill>
                  <a:schemeClr val="tx1"/>
                </a:solidFill>
              </a:rPr>
              <a:t>Το άλεσμα γινόταν με τη χρήση χειρόμυλου ή στο νερόμυλο, ανεμόμυλο, κυλινδρόμυλο για να πάρουν στο τέλος το αλεύρι</a:t>
            </a:r>
          </a:p>
          <a:p>
            <a:pPr algn="just"/>
            <a:endParaRPr lang="el-GR" sz="2500" dirty="0"/>
          </a:p>
        </p:txBody>
      </p:sp>
      <p:pic>
        <p:nvPicPr>
          <p:cNvPr id="21508" name="Picture 4" descr="ale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060848"/>
            <a:ext cx="2600528" cy="2351162"/>
          </a:xfrm>
          <a:prstGeom prst="rect">
            <a:avLst/>
          </a:prstGeom>
          <a:noFill/>
        </p:spPr>
      </p:pic>
      <p:pic>
        <p:nvPicPr>
          <p:cNvPr id="21510" name="Picture 6" descr="neromylo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454102"/>
            <a:ext cx="2699792" cy="3143250"/>
          </a:xfrm>
          <a:prstGeom prst="rect">
            <a:avLst/>
          </a:prstGeom>
          <a:noFill/>
        </p:spPr>
      </p:pic>
      <p:pic>
        <p:nvPicPr>
          <p:cNvPr id="6146" name="Picture 2" descr="https://encrypted-tbn0.gstatic.com/images?q=tbn:ANd9GcRuj0GCkfF2G-wNOltG_TrOzNq05jiiro0bVZh7dhHojUEGTr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060848"/>
            <a:ext cx="2160240" cy="2592288"/>
          </a:xfrm>
          <a:prstGeom prst="rect">
            <a:avLst/>
          </a:prstGeom>
          <a:noFill/>
        </p:spPr>
      </p:pic>
      <p:pic>
        <p:nvPicPr>
          <p:cNvPr id="6148" name="Picture 4" descr="http://4.bp.blogspot.com/_ocrEtLv8P3g/TSY5knHCmjI/AAAAAAAAERs/RNGyOEh_4gs/s1600/milo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752528"/>
            <a:ext cx="3410794" cy="206084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683568" y="-315416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</a:rPr>
              <a:t>Το προζύμι</a:t>
            </a:r>
            <a:endParaRPr lang="el-G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8136904" cy="2592288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l-GR" sz="2500" b="1" dirty="0" smtClean="0">
                <a:solidFill>
                  <a:schemeClr val="tx1"/>
                </a:solidFill>
              </a:rPr>
              <a:t>   Το προζύμι δίνει στο ψωμί :  όγκο</a:t>
            </a:r>
          </a:p>
          <a:p>
            <a:pPr algn="l">
              <a:buFont typeface="Arial" pitchFamily="34" charset="0"/>
              <a:buChar char="•"/>
            </a:pPr>
            <a:endParaRPr lang="el-GR" sz="2500" b="1" dirty="0" smtClean="0">
              <a:solidFill>
                <a:schemeClr val="tx1"/>
              </a:solidFill>
            </a:endParaRPr>
          </a:p>
          <a:p>
            <a:pPr algn="l"/>
            <a:r>
              <a:rPr lang="el-GR" sz="2500" b="1" dirty="0" smtClean="0">
                <a:solidFill>
                  <a:schemeClr val="tx1"/>
                </a:solidFill>
              </a:rPr>
              <a:t>                                                         άρωμα</a:t>
            </a:r>
          </a:p>
          <a:p>
            <a:pPr algn="l"/>
            <a:r>
              <a:rPr lang="el-GR" sz="2500" b="1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l-GR" sz="2500" b="1" dirty="0" smtClean="0">
                <a:solidFill>
                  <a:schemeClr val="tx1"/>
                </a:solidFill>
              </a:rPr>
              <a:t>                                                         γεύση</a:t>
            </a:r>
          </a:p>
          <a:p>
            <a:pPr algn="l"/>
            <a:endParaRPr lang="el-GR" sz="2500" b="1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l-GR" sz="2500" b="1" dirty="0" smtClean="0">
                <a:solidFill>
                  <a:schemeClr val="tx1"/>
                </a:solidFill>
              </a:rPr>
              <a:t>   Είναι η βάση του ψωμιού και γίνεται με νερό και αλεύρι. </a:t>
            </a:r>
          </a:p>
          <a:p>
            <a:pPr algn="l"/>
            <a:endParaRPr lang="el-GR" sz="2500" b="1" dirty="0" smtClean="0">
              <a:solidFill>
                <a:schemeClr val="tx1"/>
              </a:solidFill>
            </a:endParaRPr>
          </a:p>
        </p:txBody>
      </p:sp>
      <p:sp>
        <p:nvSpPr>
          <p:cNvPr id="22530" name="AutoShape 2" descr="data:image/jpeg;base64,/9j/4AAQSkZJRgABAQAAAQABAAD/2wCEAAkGBxMTEhUUExQWFBUXGBcXGBcYGBcYFxccGBQXFxcXGBcYHCggGBolHBUUITEhJSkrLi4uFx8zODMsNygtLisBCgoKDg0OGhAQGiwkHyQsLCwsLCwsLCwsLCwsLCwsLCwsLCwsLCwsLCwsLCwsLCwsLCwsLCwsLCwsLCwsLCwsLP/AABEIAMIBAwMBIgACEQEDEQH/xAAbAAADAQEBAQEAAAAAAAAAAAAAAQIDBAUGB//EADQQAAICAQIEBAQFAwUBAAAAAAABAhEhAzESQVFhBHGBkaGxwfAFEyLR8RQy4QZCUmKScv/EABgBAQEBAQEAAAAAAAAAAAAAAAABAgME/8QAIBEBAQEAAgMBAQADAAAAAAAAAAERAjESIUEDURNCYf/aAAwDAQACEQMRAD8A+dhp4T+++Taaa2+/bYnSjyfU201SrvjfyObnIPym/L1x37nVoeGcqxSpW8V/lnRo+CW88/8AX9/2OtL7/Y6Th/UrPS0VHbL6v6LkdGlouTpZbOrw3gG6bwviepo6EYbG/UTNcmh+GJZk77cjtjBLbGBKaFq6tK8Xsrdc+ZNXGkV94I/qEt2hcbclSVde5kvBpJtq93XUzi46E/V1uVyy/LYnl5rYT0la+RNi4sE89Smq3M3pVLiUvQlq4tUyXfTmVw9CrxuTVyMigpP0KVDTGaGzSuiIlHIMLi7f4JckkXWDP8pW3jP39AYmDbX1WCYSrfuaJ1uNrBrYniw0te5U1Rq3kTh67FTZfSYJxTvmcet4Ssx9js4lQrEqWR4f9HG3UUpP7z0Phf8AVC1PzWpxcUv7VyrqnzP1HX0U+z6nk/iHgYzThqR4l8V3i+TH+PjYm2PyfhFKJ7/47+BS0Xa/VC8S6dpdGePQ8cSuVxA6OEQxNfZ6Gm3/ANuS29j1PCeF4N8y+Eey79zXQ0eFcuLm18kaRiXhxxsoxPT8J4FJ3LdcunPJt4TwyhvudKx6mrc6JEaurwq6t38LJviporTy652dC00Y2RcYR0Em63e5t+Wtua+AR0tnuVwqyXk1IS09+gOTvlXxCshFGO1NtfyJyOnw8YuNf2u3baf9qSeO9r4j/J0qX6/hn1+1zA5eMSd9jqXhoZbni6wt99iv6bTp/r23dP0pVnPfl7ByqPcKN46Gk5f3vom4tfaBacM/r5f8XuBzbhfR399Tq1NLTtJSxzdP1dFfk6bypNKs4vPJLHNpsI5EsbUCR2RjpXmV78nWz65zgzelBW1O8Yw03kK52/TmCjzEm+ZVgJNZryIlAp/MHHA1UNMckEeVBwjTHN+U9/5JjGXFl4o6Z9R8KaxzRvy1jxZweO3UjV008exEZcK4a2278/c005KSssuI8/V0N1JJp9cproz4b/Un4F+S+PTT/Lb9Yvo+3Rn6RKKe55/idHdNcUWqp/7l0Z042VizH5QwPqvEf6Pbk3CceFvHEna7MC+EZyvo0j0fAeG/3P0/c5/CeH4n2PV1Gln0+Jm3I6QJ3VCnfEs0vnZsl6WRwxk88tu5zt9tSHpxS23J8VB3iy5LO3+C3v2Odutw3LtkUWKVBRUOuo138iaKb6FwL3HXV45BXYU9s8xAop27drkq2xnzyVyJlyGgBD4uw1EGVBfUI7BKWxJAuDmUxRjuUsLJIpJCspr4jsoz4MvnfUbZa8hPBAk6JbsYNFEOJCVL1NnLpf7/AHRLXUDGUV0J03lxSo1TzsYudbZt/MSlgbJ8TC0XV+gP/JuX2zY8twXOwO96XkB01yyr8LpcMMb8y+Lbu6FbqkNy/Tje7MX+ukbKWwQkuVXf3XuNW0nWeaCMUm6WTje3SKkJqxoSf3+wCBr47lN35Dl8uRpEygUlQnkL5ADafUJMEN2BLa88FVjoVFOgiiibWw2slL3BLq8kExiOQpz5JZFON8rAHd7vy5fuU/MaVEpruA76DiJRyOkArfl6ice45PAntn4gJsEPhBryoDNeT8hV6F2DTIImrVGWnpJZ5/I6PP2IUPQqsIYUkKDtZL1NG3d7fEy0nv0ZphXEBLQE2mLTw0lXLyNNLZfM5tKePn7nVpwf7FtOLaLX+RCbQrvzMNC2ymZhQi1oE/iCxkIvdmkS17lwVINPa2OcWyKpQ6hqTrZWVHBm55qioWlqKX1Kb9wjQ3H+PqASjS8yeF7lJZG0/jsAOlzB3yBPqEV6kC2GgSfca9QM+Np1w+pco+Q0mu4rsglXWa+ZJahmxpZ2/gsELtgbTLoXmMELBDq98mjfQlxXRALh6oiTk3iq8s+9/Q0YkhgxcXeef3RE967G8kY6qVoT0VnTAvAFZRpwUYXLaujOuEF1JjleW65FtIcqvGFKugJpK6BrkLhfXrgx20KsrhodZwKKNSIJ9OZenAS3E23efbHxAqecITu99vYIKu5cbKFd7Ibi88vmJdhu/IaFFeXoN43x3FGOCp92QKUugJFLA3jFFCc1dBsOgSSomKmMXzLaoUXaxgCoI5J2CN/fIt0t3lv37EVNc/gJu+w7T2e3R/dg1YRGUlz8uY1O0nQ5OtwWwE0CS5g0/L6jlJAZSdhn9y6EkTVQjHVxu77HRJmOpAuISmISj5iNIfhJPmuh1flXRGlHnbo1vL7exm59J0z4K27ja5E62ndU6o0iuRmRoqpc/qS5PFY62XKOS6pXVmhFbtjkrQ1nyG30KhaawHXN/Qpb2ghBBRGNDXTYaeaCVJ5wERGQ1EfPCQc8ZAfDXcHHvXkVKLdP5fXsS0wGyZxtUw4cdShBnGFKqpcq6FtVzJxeCuNbYtfUB9ufUXAnV5oJeoRvoUEo1svYSRbiL4EEtWCkHBithNAOrIS6ji0/kNr+SdhMzBQrC+/UpxIpGWoVeaM5IsRKj3AlzQF9IuEpqVYry3R0u6tff7mfh9S209v2N7pYJYsrN7ZKUsBFAr7USapQj6jlnsUTZpFcC6lRdLoTpwCrKBSKhJq8LPw7iUMmuBgiNKr3ZLd7bFyXzFLogM1DzNOC/I0WmFARwFJPsU/kAGc77Cki4NOyW8oipj3+Q+BFabbe2N/LswVWVB8grmVXqKap9OiJQqRMp26WV19djS+wNJCeoamiZRHFXv8AfqMdjOS6BBFpUhEVDXQhxNHYqsvpGfkZ6zSxnJrPbBz6uRBlwoBOaA14s66NLys1UTj0Ne8390db+C+9ycpYcWjS6iURxLMtJGoggjJ5W2f4KolkG63saSVLd0XAYJiOUHTfsVYOXYqJoelDfkh+e46sKzen+pPLpNe/b0RtFk6kPv1HBJbGYt6NAxeKk2qg1fXtzFpQa35+xd94mEnnhrFXfItBLT7+wo4vmVDcERqTpbN+RSXIpRGaJjNgtRPde5TSCvIYJyyarkGo+F7Nvt/JaomiGrE41kqLBvqBMo5u/wBvYjUV+f37FyrclSxnI9AWOVmWtDiVbc0zZt1gTfUeK65HjG/c5tadWbeK1KeDz9WdmuPFjlUuYEAbxz1xfhfiWv0v07dj6Hw2umu58fGdUen4HxfJ78jpz4aca+n0nyNJcqPO8P4vrv1O1Pb5nlvHHaXWtVsOUG9qV8+YnLPYL6D1V6DSW+5RPCUVDUbCEElu/UUWKUXzeB/1YIRfPJpQ76EKVZ58gNVpqnmnyFoRQuPGcBpa0Wv05z5F9Hs2kCV82CQcfYIlKneSpxwCecibfJE+YqqrHwDN52+YpctwSfUfUBK9huO95BStbenMCZKx16FR2MlK201VfEC0C2BoibZNMUmjOcieK3hYJ1p1zod9HTR9sHJ4nxHJZ7met4i+yOSczpIxaWpMwKbImbY0nIDJ6q7e4GfPj/THjak1zK0nlF/lx2Yp6fDmOVzPVJia9PwniOTPS0ddrZ4PnNGWbPR0PE0c+XDWpX0Wn4iMl0fRnVR4OnqJnVpeIktn7nnvD+Okr1bBnLp+NXNUdGnPiWMmcsa7XCG7YrsK5MUUA5p1V13RcF3sWq2lhZDiTiuo+nxdIE0iRqXr8C6htpK3juKOfoJyvl6FOTW5LVZaPEm+KmuX+TZujL85Ntc194NIdWOPXooBS6+w0wCFbCiYKrzz9uwpTp7WLQparuqv1+IOSRUpVuYautDzYy1dn10UY6k1e9Uc0/FN7Y+LOeb6mvH+s631PE9Pc5Zz67kz1DFuzcjNpzmZMqUkjGU77IrBuZzeI1P9q35vov3I8T4pR/St3z5Irw/h5xi7ll/2trOzOXP9PfjGpx+tvDaMeFYk8b089wOnT0oUt/8A0wMePFdfDS/H9CFXJyfSOfVt49rNtL8ZbneOCsJKvXufBo+j/CPw+U4x5Xt33+B1v6Ukj6+CUlcWv3Ki6PDU56DSbTVnreC/EYalrmvv1O3H9NZvHOnfo6x36PiDzXpdAjJlslJXtRmaQZ5WlrHVp65m8WtelDxElzvzNV4vqvY8+GqaxmZsV6P9XF868zSOpB7NHmqQ1Rnxhr09LSrKba87RTkeZgpPux4T4vk9FqlZa1Ezzk3/AMn7sqMH1fuPBNdEtOsrL+A3e5EPC319zPU00iX8WvKuh6yrdIj+qS5+xxtoiUy+DPk6n4mtk/kZy8VLrRz2+tEtdR4yfDWktW922S5IylMylqGsZ1vLUMZahlKZm5FwaSmZuZLI1JpC+kU2cfiPG8oVJ/L0M/Gyc1wLDb9cU/qjs8F+Fxi+KSu1z9zhy52+uLUjLw3h/wDnhPK865/4OvSveu14wGvKNNNY7rtyvfA1JKOLS6GOMxun/TyeVPDAJSvP1A348U2vjPxLw0HrQuEXbfJdEfR+FiuNrko2l03XyEBr/Y49J/E4L8t4WGfIazrVVYytvNgBr6j6zwsnUfI6tQAO3HpzrM20mAFWOiDNoMYGareDNKACKY0wAtSLTG5MYGY0rTk73LlFUAF/PtnkxkYyADXIN/2rz+hHMYGeQ59QyYAQqVzJiAFQS5nl8Tv77gBx/bpri7NOKxjkzr1F+pvnUfkwA58PrV6Xrbr/AOX9TPS5eT+YAX6fHNpSder+bAAOlc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22532" name="AutoShape 4" descr="data:image/jpeg;base64,/9j/4AAQSkZJRgABAQAAAQABAAD/2wCEAAkGBxMTEhUUExQWFBUXGBcXGBcYGBcYFxccGBQXFxcXGBcYHCggGBolHBUUITEhJSkrLi4uFx8zODMsNygtLisBCgoKDg0OGhAQGiwkHyQsLCwsLCwsLCwsLCwsLCwsLCwsLCwsLCwsLCwsLCwsLCwsLCwsLCwsLCwsLCwsLCwsLP/AABEIAMIBAwMBIgACEQEDEQH/xAAbAAADAQEBAQEAAAAAAAAAAAAAAQIDBAUGB//EADQQAAICAQIEBAQFAwUBAAAAAAABAhEhAzESQVFhBHGBkaGxwfAFEyLR8RQy4QZCUmKScv/EABgBAQEBAQEAAAAAAAAAAAAAAAABAgME/8QAIBEBAQEAAgMBAQADAAAAAAAAAAERAjESIUEDURNCYf/aAAwDAQACEQMRAD8A+dhp4T+++Taaa2+/bYnSjyfU201SrvjfyObnIPym/L1x37nVoeGcqxSpW8V/lnRo+CW88/8AX9/2OtL7/Y6Th/UrPS0VHbL6v6LkdGlouTpZbOrw3gG6bwviepo6EYbG/UTNcmh+GJZk77cjtjBLbGBKaFq6tK8Xsrdc+ZNXGkV94I/qEt2hcbclSVde5kvBpJtq93XUzi46E/V1uVyy/LYnl5rYT0la+RNi4sE89Smq3M3pVLiUvQlq4tUyXfTmVw9CrxuTVyMigpP0KVDTGaGzSuiIlHIMLi7f4JckkXWDP8pW3jP39AYmDbX1WCYSrfuaJ1uNrBrYniw0te5U1Rq3kTh67FTZfSYJxTvmcet4Ssx9js4lQrEqWR4f9HG3UUpP7z0Phf8AVC1PzWpxcUv7VyrqnzP1HX0U+z6nk/iHgYzThqR4l8V3i+TH+PjYm2PyfhFKJ7/47+BS0Xa/VC8S6dpdGePQ8cSuVxA6OEQxNfZ6Gm3/ANuS29j1PCeF4N8y+Eey79zXQ0eFcuLm18kaRiXhxxsoxPT8J4FJ3LdcunPJt4TwyhvudKx6mrc6JEaurwq6t38LJviporTy652dC00Y2RcYR0Em63e5t+Wtua+AR0tnuVwqyXk1IS09+gOTvlXxCshFGO1NtfyJyOnw8YuNf2u3baf9qSeO9r4j/J0qX6/hn1+1zA5eMSd9jqXhoZbni6wt99iv6bTp/r23dP0pVnPfl7ByqPcKN46Gk5f3vom4tfaBacM/r5f8XuBzbhfR399Tq1NLTtJSxzdP1dFfk6bypNKs4vPJLHNpsI5EsbUCR2RjpXmV78nWz65zgzelBW1O8Yw03kK52/TmCjzEm+ZVgJNZryIlAp/MHHA1UNMckEeVBwjTHN+U9/5JjGXFl4o6Z9R8KaxzRvy1jxZweO3UjV008exEZcK4a2278/c005KSssuI8/V0N1JJp9cproz4b/Un4F+S+PTT/Lb9Yvo+3Rn6RKKe55/idHdNcUWqp/7l0Z042VizH5QwPqvEf6Pbk3CceFvHEna7MC+EZyvo0j0fAeG/3P0/c5/CeH4n2PV1Gln0+Jm3I6QJ3VCnfEs0vnZsl6WRwxk88tu5zt9tSHpxS23J8VB3iy5LO3+C3v2Odutw3LtkUWKVBRUOuo138iaKb6FwL3HXV45BXYU9s8xAop27drkq2xnzyVyJlyGgBD4uw1EGVBfUI7BKWxJAuDmUxRjuUsLJIpJCspr4jsoz4MvnfUbZa8hPBAk6JbsYNFEOJCVL1NnLpf7/AHRLXUDGUV0J03lxSo1TzsYudbZt/MSlgbJ8TC0XV+gP/JuX2zY8twXOwO96XkB01yyr8LpcMMb8y+Lbu6FbqkNy/Tje7MX+ukbKWwQkuVXf3XuNW0nWeaCMUm6WTje3SKkJqxoSf3+wCBr47lN35Dl8uRpEygUlQnkL5ADafUJMEN2BLa88FVjoVFOgiiibWw2slL3BLq8kExiOQpz5JZFON8rAHd7vy5fuU/MaVEpruA76DiJRyOkArfl6ice45PAntn4gJsEPhBryoDNeT8hV6F2DTIImrVGWnpJZ5/I6PP2IUPQqsIYUkKDtZL1NG3d7fEy0nv0ZphXEBLQE2mLTw0lXLyNNLZfM5tKePn7nVpwf7FtOLaLX+RCbQrvzMNC2ymZhQi1oE/iCxkIvdmkS17lwVINPa2OcWyKpQ6hqTrZWVHBm55qioWlqKX1Kb9wjQ3H+PqASjS8yeF7lJZG0/jsAOlzB3yBPqEV6kC2GgSfca9QM+Np1w+pco+Q0mu4rsglXWa+ZJahmxpZ2/gsELtgbTLoXmMELBDq98mjfQlxXRALh6oiTk3iq8s+9/Q0YkhgxcXeef3RE967G8kY6qVoT0VnTAvAFZRpwUYXLaujOuEF1JjleW65FtIcqvGFKugJpK6BrkLhfXrgx20KsrhodZwKKNSIJ9OZenAS3E23efbHxAqecITu99vYIKu5cbKFd7Ibi88vmJdhu/IaFFeXoN43x3FGOCp92QKUugJFLA3jFFCc1dBsOgSSomKmMXzLaoUXaxgCoI5J2CN/fIt0t3lv37EVNc/gJu+w7T2e3R/dg1YRGUlz8uY1O0nQ5OtwWwE0CS5g0/L6jlJAZSdhn9y6EkTVQjHVxu77HRJmOpAuISmISj5iNIfhJPmuh1flXRGlHnbo1vL7exm59J0z4K27ja5E62ndU6o0iuRmRoqpc/qS5PFY62XKOS6pXVmhFbtjkrQ1nyG30KhaawHXN/Qpb2ghBBRGNDXTYaeaCVJ5wERGQ1EfPCQc8ZAfDXcHHvXkVKLdP5fXsS0wGyZxtUw4cdShBnGFKqpcq6FtVzJxeCuNbYtfUB9ufUXAnV5oJeoRvoUEo1svYSRbiL4EEtWCkHBithNAOrIS6ji0/kNr+SdhMzBQrC+/UpxIpGWoVeaM5IsRKj3AlzQF9IuEpqVYry3R0u6tff7mfh9S209v2N7pYJYsrN7ZKUsBFAr7USapQj6jlnsUTZpFcC6lRdLoTpwCrKBSKhJq8LPw7iUMmuBgiNKr3ZLd7bFyXzFLogM1DzNOC/I0WmFARwFJPsU/kAGc77Cki4NOyW8oipj3+Q+BFabbe2N/LswVWVB8grmVXqKap9OiJQqRMp26WV19djS+wNJCeoamiZRHFXv8AfqMdjOS6BBFpUhEVDXQhxNHYqsvpGfkZ6zSxnJrPbBz6uRBlwoBOaA14s66NLys1UTj0Ne8390db+C+9ycpYcWjS6iURxLMtJGoggjJ5W2f4KolkG63saSVLd0XAYJiOUHTfsVYOXYqJoelDfkh+e46sKzen+pPLpNe/b0RtFk6kPv1HBJbGYt6NAxeKk2qg1fXtzFpQa35+xd94mEnnhrFXfItBLT7+wo4vmVDcERqTpbN+RSXIpRGaJjNgtRPde5TSCvIYJyyarkGo+F7Nvt/JaomiGrE41kqLBvqBMo5u/wBvYjUV+f37FyrclSxnI9AWOVmWtDiVbc0zZt1gTfUeK65HjG/c5tadWbeK1KeDz9WdmuPFjlUuYEAbxz1xfhfiWv0v07dj6Hw2umu58fGdUen4HxfJ78jpz4aca+n0nyNJcqPO8P4vrv1O1Pb5nlvHHaXWtVsOUG9qV8+YnLPYL6D1V6DSW+5RPCUVDUbCEElu/UUWKUXzeB/1YIRfPJpQ76EKVZ58gNVpqnmnyFoRQuPGcBpa0Wv05z5F9Hs2kCV82CQcfYIlKneSpxwCecibfJE+YqqrHwDN52+YpctwSfUfUBK9huO95BStbenMCZKx16FR2MlK201VfEC0C2BoibZNMUmjOcieK3hYJ1p1zod9HTR9sHJ4nxHJZ7met4i+yOSczpIxaWpMwKbImbY0nIDJ6q7e4GfPj/THjak1zK0nlF/lx2Yp6fDmOVzPVJia9PwniOTPS0ddrZ4PnNGWbPR0PE0c+XDWpX0Wn4iMl0fRnVR4OnqJnVpeIktn7nnvD+Okr1bBnLp+NXNUdGnPiWMmcsa7XCG7YrsK5MUUA5p1V13RcF3sWq2lhZDiTiuo+nxdIE0iRqXr8C6htpK3juKOfoJyvl6FOTW5LVZaPEm+KmuX+TZujL85Ntc194NIdWOPXooBS6+w0wCFbCiYKrzz9uwpTp7WLQparuqv1+IOSRUpVuYautDzYy1dn10UY6k1e9Uc0/FN7Y+LOeb6mvH+s631PE9Pc5Zz67kz1DFuzcjNpzmZMqUkjGU77IrBuZzeI1P9q35vov3I8T4pR/St3z5Irw/h5xi7ll/2trOzOXP9PfjGpx+tvDaMeFYk8b089wOnT0oUt/8A0wMePFdfDS/H9CFXJyfSOfVt49rNtL8ZbneOCsJKvXufBo+j/CPw+U4x5Xt33+B1v6Ukj6+CUlcWv3Ki6PDU56DSbTVnreC/EYalrmvv1O3H9NZvHOnfo6x36PiDzXpdAjJlslJXtRmaQZ5WlrHVp65m8WtelDxElzvzNV4vqvY8+GqaxmZsV6P9XF868zSOpB7NHmqQ1Rnxhr09LSrKba87RTkeZgpPux4T4vk9FqlZa1Ezzk3/AMn7sqMH1fuPBNdEtOsrL+A3e5EPC319zPU00iX8WvKuh6yrdIj+qS5+xxtoiUy+DPk6n4mtk/kZy8VLrRz2+tEtdR4yfDWktW922S5IylMylqGsZ1vLUMZahlKZm5FwaSmZuZLI1JpC+kU2cfiPG8oVJ/L0M/Gyc1wLDb9cU/qjs8F+Fxi+KSu1z9zhy52+uLUjLw3h/wDnhPK865/4OvSveu14wGvKNNNY7rtyvfA1JKOLS6GOMxun/TyeVPDAJSvP1A348U2vjPxLw0HrQuEXbfJdEfR+FiuNrko2l03XyEBr/Y49J/E4L8t4WGfIazrVVYytvNgBr6j6zwsnUfI6tQAO3HpzrM20mAFWOiDNoMYGareDNKACKY0wAtSLTG5MYGY0rTk73LlFUAF/PtnkxkYyADXIN/2rz+hHMYGeQ59QyYAQqVzJiAFQS5nl8Tv77gBx/bpri7NOKxjkzr1F+pvnUfkwA58PrV6Xrbr/AOX9TPS5eT+YAX6fHNpSder+bAAOlc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22534" name="AutoShape 6" descr="data:image/jpeg;base64,/9j/4AAQSkZJRgABAQAAAQABAAD/2wCEAAkGBxMTEhUUExQWFBUXGBcXGBcYGBcYFxccGBQXFxcXGBcYHCggGBolHBUUITEhJSkrLi4uFx8zODMsNygtLisBCgoKDg0OGhAQGiwkHyQsLCwsLCwsLCwsLCwsLCwsLCwsLCwsLCwsLCwsLCwsLCwsLCwsLCwsLCwsLCwsLCwsLP/AABEIAMIBAwMBIgACEQEDEQH/xAAbAAADAQEBAQEAAAAAAAAAAAAAAQIDBAUGB//EADQQAAICAQIEBAQFAwUBAAAAAAABAhEhAzESQVFhBHGBkaGxwfAFEyLR8RQy4QZCUmKScv/EABgBAQEBAQEAAAAAAAAAAAAAAAABAgME/8QAIBEBAQEAAgMBAQADAAAAAAAAAAERAjESIUEDURNCYf/aAAwDAQACEQMRAD8A+dhp4T+++Taaa2+/bYnSjyfU201SrvjfyObnIPym/L1x37nVoeGcqxSpW8V/lnRo+CW88/8AX9/2OtL7/Y6Th/UrPS0VHbL6v6LkdGlouTpZbOrw3gG6bwviepo6EYbG/UTNcmh+GJZk77cjtjBLbGBKaFq6tK8Xsrdc+ZNXGkV94I/qEt2hcbclSVde5kvBpJtq93XUzi46E/V1uVyy/LYnl5rYT0la+RNi4sE89Smq3M3pVLiUvQlq4tUyXfTmVw9CrxuTVyMigpP0KVDTGaGzSuiIlHIMLi7f4JckkXWDP8pW3jP39AYmDbX1WCYSrfuaJ1uNrBrYniw0te5U1Rq3kTh67FTZfSYJxTvmcet4Ssx9js4lQrEqWR4f9HG3UUpP7z0Phf8AVC1PzWpxcUv7VyrqnzP1HX0U+z6nk/iHgYzThqR4l8V3i+TH+PjYm2PyfhFKJ7/47+BS0Xa/VC8S6dpdGePQ8cSuVxA6OEQxNfZ6Gm3/ANuS29j1PCeF4N8y+Eey79zXQ0eFcuLm18kaRiXhxxsoxPT8J4FJ3LdcunPJt4TwyhvudKx6mrc6JEaurwq6t38LJviporTy652dC00Y2RcYR0Em63e5t+Wtua+AR0tnuVwqyXk1IS09+gOTvlXxCshFGO1NtfyJyOnw8YuNf2u3baf9qSeO9r4j/J0qX6/hn1+1zA5eMSd9jqXhoZbni6wt99iv6bTp/r23dP0pVnPfl7ByqPcKN46Gk5f3vom4tfaBacM/r5f8XuBzbhfR399Tq1NLTtJSxzdP1dFfk6bypNKs4vPJLHNpsI5EsbUCR2RjpXmV78nWz65zgzelBW1O8Yw03kK52/TmCjzEm+ZVgJNZryIlAp/MHHA1UNMckEeVBwjTHN+U9/5JjGXFl4o6Z9R8KaxzRvy1jxZweO3UjV008exEZcK4a2278/c005KSssuI8/V0N1JJp9cproz4b/Un4F+S+PTT/Lb9Yvo+3Rn6RKKe55/idHdNcUWqp/7l0Z042VizH5QwPqvEf6Pbk3CceFvHEna7MC+EZyvo0j0fAeG/3P0/c5/CeH4n2PV1Gln0+Jm3I6QJ3VCnfEs0vnZsl6WRwxk88tu5zt9tSHpxS23J8VB3iy5LO3+C3v2Odutw3LtkUWKVBRUOuo138iaKb6FwL3HXV45BXYU9s8xAop27drkq2xnzyVyJlyGgBD4uw1EGVBfUI7BKWxJAuDmUxRjuUsLJIpJCspr4jsoz4MvnfUbZa8hPBAk6JbsYNFEOJCVL1NnLpf7/AHRLXUDGUV0J03lxSo1TzsYudbZt/MSlgbJ8TC0XV+gP/JuX2zY8twXOwO96XkB01yyr8LpcMMb8y+Lbu6FbqkNy/Tje7MX+ukbKWwQkuVXf3XuNW0nWeaCMUm6WTje3SKkJqxoSf3+wCBr47lN35Dl8uRpEygUlQnkL5ADafUJMEN2BLa88FVjoVFOgiiibWw2slL3BLq8kExiOQpz5JZFON8rAHd7vy5fuU/MaVEpruA76DiJRyOkArfl6ice45PAntn4gJsEPhBryoDNeT8hV6F2DTIImrVGWnpJZ5/I6PP2IUPQqsIYUkKDtZL1NG3d7fEy0nv0ZphXEBLQE2mLTw0lXLyNNLZfM5tKePn7nVpwf7FtOLaLX+RCbQrvzMNC2ymZhQi1oE/iCxkIvdmkS17lwVINPa2OcWyKpQ6hqTrZWVHBm55qioWlqKX1Kb9wjQ3H+PqASjS8yeF7lJZG0/jsAOlzB3yBPqEV6kC2GgSfca9QM+Np1w+pco+Q0mu4rsglXWa+ZJahmxpZ2/gsELtgbTLoXmMELBDq98mjfQlxXRALh6oiTk3iq8s+9/Q0YkhgxcXeef3RE967G8kY6qVoT0VnTAvAFZRpwUYXLaujOuEF1JjleW65FtIcqvGFKugJpK6BrkLhfXrgx20KsrhodZwKKNSIJ9OZenAS3E23efbHxAqecITu99vYIKu5cbKFd7Ibi88vmJdhu/IaFFeXoN43x3FGOCp92QKUugJFLA3jFFCc1dBsOgSSomKmMXzLaoUXaxgCoI5J2CN/fIt0t3lv37EVNc/gJu+w7T2e3R/dg1YRGUlz8uY1O0nQ5OtwWwE0CS5g0/L6jlJAZSdhn9y6EkTVQjHVxu77HRJmOpAuISmISj5iNIfhJPmuh1flXRGlHnbo1vL7exm59J0z4K27ja5E62ndU6o0iuRmRoqpc/qS5PFY62XKOS6pXVmhFbtjkrQ1nyG30KhaawHXN/Qpb2ghBBRGNDXTYaeaCVJ5wERGQ1EfPCQc8ZAfDXcHHvXkVKLdP5fXsS0wGyZxtUw4cdShBnGFKqpcq6FtVzJxeCuNbYtfUB9ufUXAnV5oJeoRvoUEo1svYSRbiL4EEtWCkHBithNAOrIS6ji0/kNr+SdhMzBQrC+/UpxIpGWoVeaM5IsRKj3AlzQF9IuEpqVYry3R0u6tff7mfh9S209v2N7pYJYsrN7ZKUsBFAr7USapQj6jlnsUTZpFcC6lRdLoTpwCrKBSKhJq8LPw7iUMmuBgiNKr3ZLd7bFyXzFLogM1DzNOC/I0WmFARwFJPsU/kAGc77Cki4NOyW8oipj3+Q+BFabbe2N/LswVWVB8grmVXqKap9OiJQqRMp26WV19djS+wNJCeoamiZRHFXv8AfqMdjOS6BBFpUhEVDXQhxNHYqsvpGfkZ6zSxnJrPbBz6uRBlwoBOaA14s66NLys1UTj0Ne8390db+C+9ycpYcWjS6iURxLMtJGoggjJ5W2f4KolkG63saSVLd0XAYJiOUHTfsVYOXYqJoelDfkh+e46sKzen+pPLpNe/b0RtFk6kPv1HBJbGYt6NAxeKk2qg1fXtzFpQa35+xd94mEnnhrFXfItBLT7+wo4vmVDcERqTpbN+RSXIpRGaJjNgtRPde5TSCvIYJyyarkGo+F7Nvt/JaomiGrE41kqLBvqBMo5u/wBvYjUV+f37FyrclSxnI9AWOVmWtDiVbc0zZt1gTfUeK65HjG/c5tadWbeK1KeDz9WdmuPFjlUuYEAbxz1xfhfiWv0v07dj6Hw2umu58fGdUen4HxfJ78jpz4aca+n0nyNJcqPO8P4vrv1O1Pb5nlvHHaXWtVsOUG9qV8+YnLPYL6D1V6DSW+5RPCUVDUbCEElu/UUWKUXzeB/1YIRfPJpQ76EKVZ58gNVpqnmnyFoRQuPGcBpa0Wv05z5F9Hs2kCV82CQcfYIlKneSpxwCecibfJE+YqqrHwDN52+YpctwSfUfUBK9huO95BStbenMCZKx16FR2MlK201VfEC0C2BoibZNMUmjOcieK3hYJ1p1zod9HTR9sHJ4nxHJZ7met4i+yOSczpIxaWpMwKbImbY0nIDJ6q7e4GfPj/THjak1zK0nlF/lx2Yp6fDmOVzPVJia9PwniOTPS0ddrZ4PnNGWbPR0PE0c+XDWpX0Wn4iMl0fRnVR4OnqJnVpeIktn7nnvD+Okr1bBnLp+NXNUdGnPiWMmcsa7XCG7YrsK5MUUA5p1V13RcF3sWq2lhZDiTiuo+nxdIE0iRqXr8C6htpK3juKOfoJyvl6FOTW5LVZaPEm+KmuX+TZujL85Ntc194NIdWOPXooBS6+w0wCFbCiYKrzz9uwpTp7WLQparuqv1+IOSRUpVuYautDzYy1dn10UY6k1e9Uc0/FN7Y+LOeb6mvH+s631PE9Pc5Zz67kz1DFuzcjNpzmZMqUkjGU77IrBuZzeI1P9q35vov3I8T4pR/St3z5Irw/h5xi7ll/2trOzOXP9PfjGpx+tvDaMeFYk8b089wOnT0oUt/8A0wMePFdfDS/H9CFXJyfSOfVt49rNtL8ZbneOCsJKvXufBo+j/CPw+U4x5Xt33+B1v6Ukj6+CUlcWv3Ki6PDU56DSbTVnreC/EYalrmvv1O3H9NZvHOnfo6x36PiDzXpdAjJlslJXtRmaQZ5WlrHVp65m8WtelDxElzvzNV4vqvY8+GqaxmZsV6P9XF868zSOpB7NHmqQ1Rnxhr09LSrKba87RTkeZgpPux4T4vk9FqlZa1Ezzk3/AMn7sqMH1fuPBNdEtOsrL+A3e5EPC319zPU00iX8WvKuh6yrdIj+qS5+xxtoiUy+DPk6n4mtk/kZy8VLrRz2+tEtdR4yfDWktW922S5IylMylqGsZ1vLUMZahlKZm5FwaSmZuZLI1JpC+kU2cfiPG8oVJ/L0M/Gyc1wLDb9cU/qjs8F+Fxi+KSu1z9zhy52+uLUjLw3h/wDnhPK865/4OvSveu14wGvKNNNY7rtyvfA1JKOLS6GOMxun/TyeVPDAJSvP1A348U2vjPxLw0HrQuEXbfJdEfR+FiuNrko2l03XyEBr/Y49J/E4L8t4WGfIazrVVYytvNgBr6j6zwsnUfI6tQAO3HpzrM20mAFWOiDNoMYGareDNKACKY0wAtSLTG5MYGY0rTk73LlFUAF/PtnkxkYyADXIN/2rz+hHMYGeQ59QyYAQqVzJiAFQS5nl8Tv77gBx/bpri7NOKxjkzr1F+pvnUfkwA58PrV6Xrbr/AOX9TPS5eT+YAX6fHNpSder+bAAOlc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sp>
        <p:nvSpPr>
          <p:cNvPr id="22536" name="AutoShape 8" descr="data:image/jpeg;base64,/9j/4AAQSkZJRgABAQAAAQABAAD/2wCEAAkGBxMTEhUUExQWFBUXGBcXGBcYGBcYFxccGBQXFxcXGBcYHCggGBolHBUUITEhJSkrLi4uFx8zODMsNygtLisBCgoKDg0OGhAQGiwkHyQsLCwsLCwsLCwsLCwsLCwsLCwsLCwsLCwsLCwsLCwsLCwsLCwsLCwsLCwsLCwsLCwsLP/AABEIAMIBAwMBIgACEQEDEQH/xAAbAAADAQEBAQEAAAAAAAAAAAAAAQIDBAUGB//EADQQAAICAQIEBAQFAwUBAAAAAAABAhEhAzESQVFhBHGBkaGxwfAFEyLR8RQy4QZCUmKScv/EABgBAQEBAQEAAAAAAAAAAAAAAAABAgME/8QAIBEBAQEAAgMBAQADAAAAAAAAAAERAjESIUEDURNCYf/aAAwDAQACEQMRAD8A+dhp4T+++Taaa2+/bYnSjyfU201SrvjfyObnIPym/L1x37nVoeGcqxSpW8V/lnRo+CW88/8AX9/2OtL7/Y6Th/UrPS0VHbL6v6LkdGlouTpZbOrw3gG6bwviepo6EYbG/UTNcmh+GJZk77cjtjBLbGBKaFq6tK8Xsrdc+ZNXGkV94I/qEt2hcbclSVde5kvBpJtq93XUzi46E/V1uVyy/LYnl5rYT0la+RNi4sE89Smq3M3pVLiUvQlq4tUyXfTmVw9CrxuTVyMigpP0KVDTGaGzSuiIlHIMLi7f4JckkXWDP8pW3jP39AYmDbX1WCYSrfuaJ1uNrBrYniw0te5U1Rq3kTh67FTZfSYJxTvmcet4Ssx9js4lQrEqWR4f9HG3UUpP7z0Phf8AVC1PzWpxcUv7VyrqnzP1HX0U+z6nk/iHgYzThqR4l8V3i+TH+PjYm2PyfhFKJ7/47+BS0Xa/VC8S6dpdGePQ8cSuVxA6OEQxNfZ6Gm3/ANuS29j1PCeF4N8y+Eey79zXQ0eFcuLm18kaRiXhxxsoxPT8J4FJ3LdcunPJt4TwyhvudKx6mrc6JEaurwq6t38LJviporTy652dC00Y2RcYR0Em63e5t+Wtua+AR0tnuVwqyXk1IS09+gOTvlXxCshFGO1NtfyJyOnw8YuNf2u3baf9qSeO9r4j/J0qX6/hn1+1zA5eMSd9jqXhoZbni6wt99iv6bTp/r23dP0pVnPfl7ByqPcKN46Gk5f3vom4tfaBacM/r5f8XuBzbhfR399Tq1NLTtJSxzdP1dFfk6bypNKs4vPJLHNpsI5EsbUCR2RjpXmV78nWz65zgzelBW1O8Yw03kK52/TmCjzEm+ZVgJNZryIlAp/MHHA1UNMckEeVBwjTHN+U9/5JjGXFl4o6Z9R8KaxzRvy1jxZweO3UjV008exEZcK4a2278/c005KSssuI8/V0N1JJp9cproz4b/Un4F+S+PTT/Lb9Yvo+3Rn6RKKe55/idHdNcUWqp/7l0Z042VizH5QwPqvEf6Pbk3CceFvHEna7MC+EZyvo0j0fAeG/3P0/c5/CeH4n2PV1Gln0+Jm3I6QJ3VCnfEs0vnZsl6WRwxk88tu5zt9tSHpxS23J8VB3iy5LO3+C3v2Odutw3LtkUWKVBRUOuo138iaKb6FwL3HXV45BXYU9s8xAop27drkq2xnzyVyJlyGgBD4uw1EGVBfUI7BKWxJAuDmUxRjuUsLJIpJCspr4jsoz4MvnfUbZa8hPBAk6JbsYNFEOJCVL1NnLpf7/AHRLXUDGUV0J03lxSo1TzsYudbZt/MSlgbJ8TC0XV+gP/JuX2zY8twXOwO96XkB01yyr8LpcMMb8y+Lbu6FbqkNy/Tje7MX+ukbKWwQkuVXf3XuNW0nWeaCMUm6WTje3SKkJqxoSf3+wCBr47lN35Dl8uRpEygUlQnkL5ADafUJMEN2BLa88FVjoVFOgiiibWw2slL3BLq8kExiOQpz5JZFON8rAHd7vy5fuU/MaVEpruA76DiJRyOkArfl6ice45PAntn4gJsEPhBryoDNeT8hV6F2DTIImrVGWnpJZ5/I6PP2IUPQqsIYUkKDtZL1NG3d7fEy0nv0ZphXEBLQE2mLTw0lXLyNNLZfM5tKePn7nVpwf7FtOLaLX+RCbQrvzMNC2ymZhQi1oE/iCxkIvdmkS17lwVINPa2OcWyKpQ6hqTrZWVHBm55qioWlqKX1Kb9wjQ3H+PqASjS8yeF7lJZG0/jsAOlzB3yBPqEV6kC2GgSfca9QM+Np1w+pco+Q0mu4rsglXWa+ZJahmxpZ2/gsELtgbTLoXmMELBDq98mjfQlxXRALh6oiTk3iq8s+9/Q0YkhgxcXeef3RE967G8kY6qVoT0VnTAvAFZRpwUYXLaujOuEF1JjleW65FtIcqvGFKugJpK6BrkLhfXrgx20KsrhodZwKKNSIJ9OZenAS3E23efbHxAqecITu99vYIKu5cbKFd7Ibi88vmJdhu/IaFFeXoN43x3FGOCp92QKUugJFLA3jFFCc1dBsOgSSomKmMXzLaoUXaxgCoI5J2CN/fIt0t3lv37EVNc/gJu+w7T2e3R/dg1YRGUlz8uY1O0nQ5OtwWwE0CS5g0/L6jlJAZSdhn9y6EkTVQjHVxu77HRJmOpAuISmISj5iNIfhJPmuh1flXRGlHnbo1vL7exm59J0z4K27ja5E62ndU6o0iuRmRoqpc/qS5PFY62XKOS6pXVmhFbtjkrQ1nyG30KhaawHXN/Qpb2ghBBRGNDXTYaeaCVJ5wERGQ1EfPCQc8ZAfDXcHHvXkVKLdP5fXsS0wGyZxtUw4cdShBnGFKqpcq6FtVzJxeCuNbYtfUB9ufUXAnV5oJeoRvoUEo1svYSRbiL4EEtWCkHBithNAOrIS6ji0/kNr+SdhMzBQrC+/UpxIpGWoVeaM5IsRKj3AlzQF9IuEpqVYry3R0u6tff7mfh9S209v2N7pYJYsrN7ZKUsBFAr7USapQj6jlnsUTZpFcC6lRdLoTpwCrKBSKhJq8LPw7iUMmuBgiNKr3ZLd7bFyXzFLogM1DzNOC/I0WmFARwFJPsU/kAGc77Cki4NOyW8oipj3+Q+BFabbe2N/LswVWVB8grmVXqKap9OiJQqRMp26WV19djS+wNJCeoamiZRHFXv8AfqMdjOS6BBFpUhEVDXQhxNHYqsvpGfkZ6zSxnJrPbBz6uRBlwoBOaA14s66NLys1UTj0Ne8390db+C+9ycpYcWjS6iURxLMtJGoggjJ5W2f4KolkG63saSVLd0XAYJiOUHTfsVYOXYqJoelDfkh+e46sKzen+pPLpNe/b0RtFk6kPv1HBJbGYt6NAxeKk2qg1fXtzFpQa35+xd94mEnnhrFXfItBLT7+wo4vmVDcERqTpbN+RSXIpRGaJjNgtRPde5TSCvIYJyyarkGo+F7Nvt/JaomiGrE41kqLBvqBMo5u/wBvYjUV+f37FyrclSxnI9AWOVmWtDiVbc0zZt1gTfUeK65HjG/c5tadWbeK1KeDz9WdmuPFjlUuYEAbxz1xfhfiWv0v07dj6Hw2umu58fGdUen4HxfJ78jpz4aca+n0nyNJcqPO8P4vrv1O1Pb5nlvHHaXWtVsOUG9qV8+YnLPYL6D1V6DSW+5RPCUVDUbCEElu/UUWKUXzeB/1YIRfPJpQ76EKVZ58gNVpqnmnyFoRQuPGcBpa0Wv05z5F9Hs2kCV82CQcfYIlKneSpxwCecibfJE+YqqrHwDN52+YpctwSfUfUBK9huO95BStbenMCZKx16FR2MlK201VfEC0C2BoibZNMUmjOcieK3hYJ1p1zod9HTR9sHJ4nxHJZ7met4i+yOSczpIxaWpMwKbImbY0nIDJ6q7e4GfPj/THjak1zK0nlF/lx2Yp6fDmOVzPVJia9PwniOTPS0ddrZ4PnNGWbPR0PE0c+XDWpX0Wn4iMl0fRnVR4OnqJnVpeIktn7nnvD+Okr1bBnLp+NXNUdGnPiWMmcsa7XCG7YrsK5MUUA5p1V13RcF3sWq2lhZDiTiuo+nxdIE0iRqXr8C6htpK3juKOfoJyvl6FOTW5LVZaPEm+KmuX+TZujL85Ntc194NIdWOPXooBS6+w0wCFbCiYKrzz9uwpTp7WLQparuqv1+IOSRUpVuYautDzYy1dn10UY6k1e9Uc0/FN7Y+LOeb6mvH+s631PE9Pc5Zz67kz1DFuzcjNpzmZMqUkjGU77IrBuZzeI1P9q35vov3I8T4pR/St3z5Irw/h5xi7ll/2trOzOXP9PfjGpx+tvDaMeFYk8b089wOnT0oUt/8A0wMePFdfDS/H9CFXJyfSOfVt49rNtL8ZbneOCsJKvXufBo+j/CPw+U4x5Xt33+B1v6Ukj6+CUlcWv3Ki6PDU56DSbTVnreC/EYalrmvv1O3H9NZvHOnfo6x36PiDzXpdAjJlslJXtRmaQZ5WlrHVp65m8WtelDxElzvzNV4vqvY8+GqaxmZsV6P9XF868zSOpB7NHmqQ1Rnxhr09LSrKba87RTkeZgpPux4T4vk9FqlZa1Ezzk3/AMn7sqMH1fuPBNdEtOsrL+A3e5EPC319zPU00iX8WvKuh6yrdIj+qS5+xxtoiUy+DPk6n4mtk/kZy8VLrRz2+tEtdR4yfDWktW922S5IylMylqGsZ1vLUMZahlKZm5FwaSmZuZLI1JpC+kU2cfiPG8oVJ/L0M/Gyc1wLDb9cU/qjs8F+Fxi+KSu1z9zhy52+uLUjLw3h/wDnhPK865/4OvSveu14wGvKNNNY7rtyvfA1JKOLS6GOMxun/TyeVPDAJSvP1A348U2vjPxLw0HrQuEXbfJdEfR+FiuNrko2l03XyEBr/Y49J/E4L8t4WGfIazrVVYytvNgBr6j6zwsnUfI6tQAO3HpzrM20mAFWOiDNoMYGareDNKACKY0wAtSLTG5MYGY0rTk73LlFUAF/PtnkxkYyADXIN/2rz+hHMYGeQ59QyYAQqVzJiAFQS5nl8Tv77gBx/bpri7NOKxjkzr1F+pvnUfkwA58PrV6Xrbr/AOX9TPS5eT+YAX6fHNpSder+bAAOlc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 dirty="0"/>
          </a:p>
        </p:txBody>
      </p:sp>
      <p:pic>
        <p:nvPicPr>
          <p:cNvPr id="22538" name="Picture 10" descr="http://www.loulismuseum.gr/images/sitari-psomi/_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221088"/>
            <a:ext cx="4464496" cy="2304256"/>
          </a:xfrm>
          <a:prstGeom prst="rect">
            <a:avLst/>
          </a:prstGeom>
          <a:noFill/>
        </p:spPr>
      </p:pic>
      <p:pic>
        <p:nvPicPr>
          <p:cNvPr id="5122" name="Picture 2" descr="7ethi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653136"/>
            <a:ext cx="2886075" cy="157162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Αστικό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</TotalTime>
  <Words>445</Words>
  <Application>Microsoft Office PowerPoint</Application>
  <PresentationFormat>Προβολή στην οθόνη (4:3)</PresentationFormat>
  <Paragraphs>84</Paragraphs>
  <Slides>13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Διαφάνεια 1</vt:lpstr>
      <vt:lpstr>Διαφάνεια 2</vt:lpstr>
      <vt:lpstr>Από το σιτάρι στο ψωμί</vt:lpstr>
      <vt:lpstr>Σπορά</vt:lpstr>
      <vt:lpstr>Θερισμός</vt:lpstr>
      <vt:lpstr>Αλώνισμα </vt:lpstr>
      <vt:lpstr>Λίχνισμα</vt:lpstr>
      <vt:lpstr>Άλεσμα </vt:lpstr>
      <vt:lpstr>Το προζύμι</vt:lpstr>
      <vt:lpstr>Ζύμωμα </vt:lpstr>
      <vt:lpstr>Θερμοκρασία</vt:lpstr>
      <vt:lpstr>Φούρνισμα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Ψωμί</dc:title>
  <dc:creator>dimitris</dc:creator>
  <cp:lastModifiedBy>katerina</cp:lastModifiedBy>
  <cp:revision>53</cp:revision>
  <dcterms:created xsi:type="dcterms:W3CDTF">2014-09-26T18:30:58Z</dcterms:created>
  <dcterms:modified xsi:type="dcterms:W3CDTF">2014-10-10T11:58:10Z</dcterms:modified>
</cp:coreProperties>
</file>